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26" r:id="rId1"/>
  </p:sldMasterIdLst>
  <p:notesMasterIdLst>
    <p:notesMasterId r:id="rId18"/>
  </p:notesMasterIdLst>
  <p:handoutMasterIdLst>
    <p:handoutMasterId r:id="rId19"/>
  </p:handoutMasterIdLst>
  <p:sldIdLst>
    <p:sldId id="256" r:id="rId2"/>
    <p:sldId id="283" r:id="rId3"/>
    <p:sldId id="275" r:id="rId4"/>
    <p:sldId id="269" r:id="rId5"/>
    <p:sldId id="279" r:id="rId6"/>
    <p:sldId id="271" r:id="rId7"/>
    <p:sldId id="273" r:id="rId8"/>
    <p:sldId id="272" r:id="rId9"/>
    <p:sldId id="277" r:id="rId10"/>
    <p:sldId id="276" r:id="rId11"/>
    <p:sldId id="259" r:id="rId12"/>
    <p:sldId id="270" r:id="rId13"/>
    <p:sldId id="263" r:id="rId14"/>
    <p:sldId id="281" r:id="rId15"/>
    <p:sldId id="280" r:id="rId16"/>
    <p:sldId id="274" r:id="rId1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AA9"/>
    <a:srgbClr val="1429FF"/>
    <a:srgbClr val="1340FF"/>
    <a:srgbClr val="333399"/>
    <a:srgbClr val="3333CC"/>
    <a:srgbClr val="0000FF"/>
    <a:srgbClr val="C0C0C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5556" autoAdjust="0"/>
  </p:normalViewPr>
  <p:slideViewPr>
    <p:cSldViewPr snapToGrid="0">
      <p:cViewPr varScale="1">
        <p:scale>
          <a:sx n="86" d="100"/>
          <a:sy n="86" d="100"/>
        </p:scale>
        <p:origin x="23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1" d="100"/>
          <a:sy n="111" d="100"/>
        </p:scale>
        <p:origin x="-2904"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169920" cy="480388"/>
          </a:xfrm>
          <a:prstGeom prst="rect">
            <a:avLst/>
          </a:prstGeom>
          <a:noFill/>
          <a:ln>
            <a:noFill/>
          </a:ln>
          <a:effectLst/>
          <a:extLst/>
        </p:spPr>
        <p:txBody>
          <a:bodyPr vert="horz" wrap="square" lIns="95747" tIns="47873" rIns="95747" bIns="47873" numCol="1" anchor="t" anchorCtr="0" compatLnSpc="1">
            <a:prstTxWarp prst="textNoShape">
              <a:avLst/>
            </a:prstTxWarp>
          </a:bodyPr>
          <a:lstStyle>
            <a:lvl1pPr eaLnBrk="1" hangingPunct="1">
              <a:defRPr sz="1300">
                <a:latin typeface="Arial" charset="0"/>
                <a:ea typeface="ＭＳ Ｐゴシック" charset="0"/>
                <a:cs typeface="+mn-cs"/>
              </a:defRPr>
            </a:lvl1pPr>
          </a:lstStyle>
          <a:p>
            <a:pPr>
              <a:defRPr/>
            </a:pPr>
            <a:endParaRPr lang="en-US"/>
          </a:p>
        </p:txBody>
      </p:sp>
      <p:sp>
        <p:nvSpPr>
          <p:cNvPr id="158723" name="Rectangle 3"/>
          <p:cNvSpPr>
            <a:spLocks noGrp="1" noChangeArrowheads="1"/>
          </p:cNvSpPr>
          <p:nvPr>
            <p:ph type="dt" sz="quarter" idx="1"/>
          </p:nvPr>
        </p:nvSpPr>
        <p:spPr bwMode="auto">
          <a:xfrm>
            <a:off x="4143587" y="0"/>
            <a:ext cx="3169920" cy="480388"/>
          </a:xfrm>
          <a:prstGeom prst="rect">
            <a:avLst/>
          </a:prstGeom>
          <a:noFill/>
          <a:ln>
            <a:noFill/>
          </a:ln>
          <a:effectLst/>
          <a:extLst/>
        </p:spPr>
        <p:txBody>
          <a:bodyPr vert="horz" wrap="square" lIns="95747" tIns="47873" rIns="95747" bIns="47873" numCol="1" anchor="t" anchorCtr="0" compatLnSpc="1">
            <a:prstTxWarp prst="textNoShape">
              <a:avLst/>
            </a:prstTxWarp>
          </a:bodyPr>
          <a:lstStyle>
            <a:lvl1pPr algn="r" eaLnBrk="1" hangingPunct="1">
              <a:defRPr sz="1300">
                <a:latin typeface="Arial" charset="0"/>
                <a:ea typeface="ＭＳ Ｐゴシック" charset="0"/>
                <a:cs typeface="+mn-cs"/>
              </a:defRPr>
            </a:lvl1pPr>
          </a:lstStyle>
          <a:p>
            <a:pPr>
              <a:defRPr/>
            </a:pPr>
            <a:endParaRPr lang="en-US"/>
          </a:p>
        </p:txBody>
      </p:sp>
      <p:sp>
        <p:nvSpPr>
          <p:cNvPr id="158724" name="Rectangle 4"/>
          <p:cNvSpPr>
            <a:spLocks noGrp="1" noChangeArrowheads="1"/>
          </p:cNvSpPr>
          <p:nvPr>
            <p:ph type="ftr" sz="quarter" idx="2"/>
          </p:nvPr>
        </p:nvSpPr>
        <p:spPr bwMode="auto">
          <a:xfrm>
            <a:off x="0" y="9119173"/>
            <a:ext cx="3169920" cy="480388"/>
          </a:xfrm>
          <a:prstGeom prst="rect">
            <a:avLst/>
          </a:prstGeom>
          <a:noFill/>
          <a:ln>
            <a:noFill/>
          </a:ln>
          <a:effectLst/>
          <a:extLst/>
        </p:spPr>
        <p:txBody>
          <a:bodyPr vert="horz" wrap="square" lIns="95747" tIns="47873" rIns="95747" bIns="47873" numCol="1" anchor="b" anchorCtr="0" compatLnSpc="1">
            <a:prstTxWarp prst="textNoShape">
              <a:avLst/>
            </a:prstTxWarp>
          </a:bodyPr>
          <a:lstStyle>
            <a:lvl1pPr eaLnBrk="1" hangingPunct="1">
              <a:defRPr sz="1300">
                <a:latin typeface="Arial" charset="0"/>
                <a:ea typeface="ＭＳ Ｐゴシック" charset="0"/>
                <a:cs typeface="+mn-cs"/>
              </a:defRPr>
            </a:lvl1pPr>
          </a:lstStyle>
          <a:p>
            <a:pPr>
              <a:defRPr/>
            </a:pPr>
            <a:endParaRPr lang="en-US"/>
          </a:p>
        </p:txBody>
      </p:sp>
      <p:sp>
        <p:nvSpPr>
          <p:cNvPr id="158725" name="Rectangle 5"/>
          <p:cNvSpPr>
            <a:spLocks noGrp="1" noChangeArrowheads="1"/>
          </p:cNvSpPr>
          <p:nvPr>
            <p:ph type="sldNum" sz="quarter" idx="3"/>
          </p:nvPr>
        </p:nvSpPr>
        <p:spPr bwMode="auto">
          <a:xfrm>
            <a:off x="4143587" y="9119173"/>
            <a:ext cx="3169920" cy="480388"/>
          </a:xfrm>
          <a:prstGeom prst="rect">
            <a:avLst/>
          </a:prstGeom>
          <a:noFill/>
          <a:ln>
            <a:noFill/>
          </a:ln>
          <a:effectLst/>
          <a:extLst/>
        </p:spPr>
        <p:txBody>
          <a:bodyPr vert="horz" wrap="square" lIns="95747" tIns="47873" rIns="95747" bIns="47873" numCol="1" anchor="b" anchorCtr="0" compatLnSpc="1">
            <a:prstTxWarp prst="textNoShape">
              <a:avLst/>
            </a:prstTxWarp>
          </a:bodyPr>
          <a:lstStyle>
            <a:lvl1pPr algn="r" eaLnBrk="1" hangingPunct="1">
              <a:defRPr sz="1300"/>
            </a:lvl1pPr>
          </a:lstStyle>
          <a:p>
            <a:pPr>
              <a:defRPr/>
            </a:pPr>
            <a:fld id="{DC3C8A39-9195-4A97-A8C1-F8CD0D43E599}" type="slidenum">
              <a:rPr lang="en-US" altLang="en-US"/>
              <a:pPr>
                <a:defRPr/>
              </a:pPr>
              <a:t>‹#›</a:t>
            </a:fld>
            <a:endParaRPr lang="en-US" altLang="en-US"/>
          </a:p>
        </p:txBody>
      </p:sp>
    </p:spTree>
    <p:extLst>
      <p:ext uri="{BB962C8B-B14F-4D97-AF65-F5344CB8AC3E}">
        <p14:creationId xmlns:p14="http://schemas.microsoft.com/office/powerpoint/2010/main" val="339811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169920" cy="480388"/>
          </a:xfrm>
          <a:prstGeom prst="rect">
            <a:avLst/>
          </a:prstGeom>
          <a:noFill/>
          <a:ln>
            <a:noFill/>
          </a:ln>
          <a:effectLst/>
          <a:extLst/>
        </p:spPr>
        <p:txBody>
          <a:bodyPr vert="horz" wrap="square" lIns="95747" tIns="47873" rIns="95747" bIns="47873" numCol="1" anchor="t" anchorCtr="0" compatLnSpc="1">
            <a:prstTxWarp prst="textNoShape">
              <a:avLst/>
            </a:prstTxWarp>
          </a:bodyPr>
          <a:lstStyle>
            <a:lvl1pPr eaLnBrk="1" hangingPunct="1">
              <a:defRPr sz="1300">
                <a:latin typeface="Arial" charset="0"/>
                <a:ea typeface="ＭＳ Ｐゴシック" charset="0"/>
                <a:cs typeface="+mn-cs"/>
              </a:defRPr>
            </a:lvl1pPr>
          </a:lstStyle>
          <a:p>
            <a:pPr>
              <a:defRPr/>
            </a:pPr>
            <a:r>
              <a:rPr lang="en-US"/>
              <a:t>Southwest Regional Forum </a:t>
            </a:r>
          </a:p>
        </p:txBody>
      </p:sp>
      <p:sp>
        <p:nvSpPr>
          <p:cNvPr id="104451" name="Rectangle 3"/>
          <p:cNvSpPr>
            <a:spLocks noGrp="1" noChangeArrowheads="1"/>
          </p:cNvSpPr>
          <p:nvPr>
            <p:ph type="dt" idx="1"/>
          </p:nvPr>
        </p:nvSpPr>
        <p:spPr bwMode="auto">
          <a:xfrm>
            <a:off x="4143587" y="0"/>
            <a:ext cx="3169920" cy="480388"/>
          </a:xfrm>
          <a:prstGeom prst="rect">
            <a:avLst/>
          </a:prstGeom>
          <a:noFill/>
          <a:ln>
            <a:noFill/>
          </a:ln>
          <a:effectLst/>
          <a:extLst/>
        </p:spPr>
        <p:txBody>
          <a:bodyPr vert="horz" wrap="square" lIns="95747" tIns="47873" rIns="95747" bIns="47873" numCol="1" anchor="t" anchorCtr="0" compatLnSpc="1">
            <a:prstTxWarp prst="textNoShape">
              <a:avLst/>
            </a:prstTxWarp>
          </a:bodyPr>
          <a:lstStyle>
            <a:lvl1pPr algn="r" eaLnBrk="1" hangingPunct="1">
              <a:defRPr sz="1300"/>
            </a:lvl1pPr>
          </a:lstStyle>
          <a:p>
            <a:pPr>
              <a:defRPr/>
            </a:pPr>
            <a:r>
              <a:rPr lang="en-US" altLang="en-US"/>
              <a:t>December 2—4, 2005</a:t>
            </a:r>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731520" y="4561226"/>
            <a:ext cx="5852160" cy="4320213"/>
          </a:xfrm>
          <a:prstGeom prst="rect">
            <a:avLst/>
          </a:prstGeom>
          <a:noFill/>
          <a:ln>
            <a:noFill/>
          </a:ln>
          <a:effectLst/>
          <a:ex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9119173"/>
            <a:ext cx="3169920" cy="480388"/>
          </a:xfrm>
          <a:prstGeom prst="rect">
            <a:avLst/>
          </a:prstGeom>
          <a:noFill/>
          <a:ln>
            <a:noFill/>
          </a:ln>
          <a:effectLst/>
          <a:extLst/>
        </p:spPr>
        <p:txBody>
          <a:bodyPr vert="horz" wrap="square" lIns="95747" tIns="47873" rIns="95747" bIns="47873" numCol="1" anchor="b" anchorCtr="0" compatLnSpc="1">
            <a:prstTxWarp prst="textNoShape">
              <a:avLst/>
            </a:prstTxWarp>
          </a:bodyPr>
          <a:lstStyle>
            <a:lvl1pPr eaLnBrk="1" hangingPunct="1">
              <a:defRPr sz="1300">
                <a:latin typeface="Arial" charset="0"/>
                <a:ea typeface="ＭＳ Ｐゴシック"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143587" y="9119173"/>
            <a:ext cx="3169920" cy="480388"/>
          </a:xfrm>
          <a:prstGeom prst="rect">
            <a:avLst/>
          </a:prstGeom>
          <a:noFill/>
          <a:ln>
            <a:noFill/>
          </a:ln>
          <a:effectLst/>
          <a:extLst/>
        </p:spPr>
        <p:txBody>
          <a:bodyPr vert="horz" wrap="square" lIns="95747" tIns="47873" rIns="95747" bIns="47873" numCol="1" anchor="b" anchorCtr="0" compatLnSpc="1">
            <a:prstTxWarp prst="textNoShape">
              <a:avLst/>
            </a:prstTxWarp>
          </a:bodyPr>
          <a:lstStyle>
            <a:lvl1pPr algn="r" eaLnBrk="1" hangingPunct="1">
              <a:defRPr sz="1300"/>
            </a:lvl1pPr>
          </a:lstStyle>
          <a:p>
            <a:pPr>
              <a:defRPr/>
            </a:pPr>
            <a:fld id="{5EDDC9E2-6589-476E-9A7A-EF0776E86D3C}" type="slidenum">
              <a:rPr lang="en-US" altLang="en-US"/>
              <a:pPr>
                <a:defRPr/>
              </a:pPr>
              <a:t>‹#›</a:t>
            </a:fld>
            <a:endParaRPr lang="en-US" altLang="en-US"/>
          </a:p>
        </p:txBody>
      </p:sp>
    </p:spTree>
    <p:extLst>
      <p:ext uri="{BB962C8B-B14F-4D97-AF65-F5344CB8AC3E}">
        <p14:creationId xmlns:p14="http://schemas.microsoft.com/office/powerpoint/2010/main" val="231282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cpc@aa.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cpc@a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7988B95E-6948-4B7C-9269-D06419EE5DF2}" type="slidenum">
              <a:rPr kumimoji="0" lang="en-US" altLang="en-US" smtClean="0"/>
              <a:pPr>
                <a:spcBef>
                  <a:spcPct val="0"/>
                </a:spcBef>
              </a:pPr>
              <a:t>1</a:t>
            </a:fld>
            <a:endParaRPr kumimoji="0" lang="en-US" altLang="en-US"/>
          </a:p>
        </p:txBody>
      </p:sp>
      <p:sp>
        <p:nvSpPr>
          <p:cNvPr id="17411"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a:xfrm>
            <a:off x="601472" y="4561226"/>
            <a:ext cx="6242304" cy="4320213"/>
          </a:xfrm>
        </p:spPr>
        <p:txBody>
          <a:bodyPr/>
          <a:lstStyle/>
          <a:p>
            <a:pPr algn="just">
              <a:spcBef>
                <a:spcPct val="0"/>
              </a:spcBef>
            </a:pPr>
            <a:r>
              <a:rPr lang="en-US" altLang="en-US" b="1" dirty="0">
                <a:solidFill>
                  <a:srgbClr val="000000"/>
                </a:solidFill>
                <a:latin typeface="Helvetica" panose="020B0604020202020204" pitchFamily="34" charset="0"/>
              </a:rPr>
              <a:t>SAMPLE C.P.C. PRESENTATION</a:t>
            </a:r>
          </a:p>
          <a:p>
            <a:pPr algn="just">
              <a:spcBef>
                <a:spcPct val="0"/>
              </a:spcBef>
            </a:pPr>
            <a:r>
              <a:rPr lang="en-US" altLang="en-US" b="1" dirty="0">
                <a:solidFill>
                  <a:srgbClr val="000000"/>
                </a:solidFill>
                <a:latin typeface="Helvetica" panose="020B0604020202020204" pitchFamily="34" charset="0"/>
              </a:rPr>
              <a:t>[These slides and notes pages are offered as an example of a presentation that could be given to professionals about what A.A. is and what it is not. Please feel free to edit and change as your local needs warrant, including changing slide format as well as inserting your own graphics.]</a:t>
            </a:r>
          </a:p>
          <a:p>
            <a:pPr algn="just">
              <a:spcBef>
                <a:spcPct val="0"/>
              </a:spcBef>
            </a:pPr>
            <a:endParaRPr lang="en-US" altLang="en-US" b="1" dirty="0">
              <a:solidFill>
                <a:srgbClr val="000000"/>
              </a:solidFill>
              <a:latin typeface="Helvetica" panose="020B0604020202020204" pitchFamily="34" charset="0"/>
            </a:endParaRPr>
          </a:p>
          <a:p>
            <a:pPr algn="just">
              <a:spcBef>
                <a:spcPct val="0"/>
              </a:spcBef>
            </a:pPr>
            <a:r>
              <a:rPr lang="en-US" altLang="en-US" b="1" dirty="0">
                <a:solidFill>
                  <a:srgbClr val="000000"/>
                </a:solidFill>
                <a:latin typeface="Helvetica" panose="020B0604020202020204" pitchFamily="34" charset="0"/>
              </a:rPr>
              <a:t>NOTE: An electronic version of this PowerPoint presentation can be obtained by emailing your request to cpc@aa.org.</a:t>
            </a:r>
          </a:p>
          <a:p>
            <a:pPr algn="just">
              <a:spcBef>
                <a:spcPct val="0"/>
              </a:spcBef>
            </a:pPr>
            <a:endParaRPr lang="en-US" altLang="en-US" b="1" dirty="0">
              <a:solidFill>
                <a:srgbClr val="000000"/>
              </a:solidFill>
              <a:latin typeface="Helvetica" panose="020B0604020202020204" pitchFamily="34" charset="0"/>
            </a:endParaRPr>
          </a:p>
          <a:p>
            <a:pPr algn="just">
              <a:spcBef>
                <a:spcPct val="0"/>
              </a:spcBef>
            </a:pPr>
            <a:r>
              <a:rPr lang="en-US" altLang="en-US" sz="1700" b="1" dirty="0">
                <a:solidFill>
                  <a:srgbClr val="000000"/>
                </a:solidFill>
                <a:latin typeface="Helvetica" panose="020B0604020202020204" pitchFamily="34" charset="0"/>
              </a:rPr>
              <a:t>START OF NOTES SECTION</a:t>
            </a:r>
          </a:p>
          <a:p>
            <a:pPr algn="just"/>
            <a:r>
              <a:rPr lang="en-US" altLang="en-US" sz="1700" b="1" dirty="0">
                <a:solidFill>
                  <a:srgbClr val="000000"/>
                </a:solidFill>
                <a:latin typeface="Helvetica" panose="020B0604020202020204" pitchFamily="34" charset="0"/>
              </a:rPr>
              <a:t>Alcoholics Anonymous is an international Fellowship of men and women who have found a solution to their drinking problem. A.A. is non-professional, self-supporting, multi-racial, apolitical and available almost everywhere. There are no age or education requirements. Membership is open to anyone who wants to do something about their drinking problem.</a:t>
            </a:r>
          </a:p>
          <a:p>
            <a:endParaRPr lang="en-US" dirty="0"/>
          </a:p>
        </p:txBody>
      </p:sp>
    </p:spTree>
    <p:extLst>
      <p:ext uri="{BB962C8B-B14F-4D97-AF65-F5344CB8AC3E}">
        <p14:creationId xmlns:p14="http://schemas.microsoft.com/office/powerpoint/2010/main" val="33569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25F751CB-B745-4C2E-8685-D456EFD76EF6}" type="slidenum">
              <a:rPr kumimoji="0" lang="en-US" altLang="en-US" smtClean="0"/>
              <a:pPr>
                <a:spcBef>
                  <a:spcPct val="0"/>
                </a:spcBef>
              </a:pPr>
              <a:t>10</a:t>
            </a:fld>
            <a:endParaRPr kumimoji="0" lang="en-US" altLang="en-US"/>
          </a:p>
        </p:txBody>
      </p:sp>
      <p:sp>
        <p:nvSpPr>
          <p:cNvPr id="33795" name="Rectangle 2"/>
          <p:cNvSpPr>
            <a:spLocks noGrp="1" noRot="1" noChangeAspect="1" noChangeArrowheads="1" noTextEdit="1"/>
          </p:cNvSpPr>
          <p:nvPr>
            <p:ph type="sldImg"/>
          </p:nvPr>
        </p:nvSpPr>
        <p:spPr>
          <a:ln/>
        </p:spPr>
      </p:sp>
      <p:sp>
        <p:nvSpPr>
          <p:cNvPr id="122884" name="Rectangle 4"/>
          <p:cNvSpPr>
            <a:spLocks noGrp="1" noChangeArrowheads="1"/>
          </p:cNvSpPr>
          <p:nvPr>
            <p:ph type="body" idx="1"/>
          </p:nvPr>
        </p:nvSpPr>
        <p:spPr>
          <a:xfrm>
            <a:off x="487681" y="4561226"/>
            <a:ext cx="6478693" cy="4320213"/>
          </a:xfrm>
          <a:ln/>
        </p:spPr>
        <p:txBody>
          <a:bodyPr/>
          <a:lstStyle/>
          <a:p>
            <a:pPr marL="300872" indent="-300872">
              <a:tabLst>
                <a:tab pos="354064" algn="l"/>
              </a:tabLst>
              <a:defRPr/>
            </a:pPr>
            <a:r>
              <a:rPr lang="en-US" sz="1700" b="1" dirty="0">
                <a:latin typeface="Helvetica"/>
                <a:ea typeface="ＭＳ Ｐゴシック" charset="0"/>
                <a:cs typeface="Helvetica"/>
              </a:rPr>
              <a:t>WHAT DOES A.A. </a:t>
            </a:r>
            <a:r>
              <a:rPr lang="en-US" sz="1700" b="1" i="1" dirty="0">
                <a:latin typeface="Helvetica"/>
                <a:ea typeface="ＭＳ Ｐゴシック" charset="0"/>
                <a:cs typeface="Helvetica"/>
              </a:rPr>
              <a:t>NOT</a:t>
            </a:r>
            <a:r>
              <a:rPr lang="en-US" sz="1700" b="1" dirty="0">
                <a:latin typeface="Helvetica"/>
                <a:ea typeface="ＭＳ Ｐゴシック" charset="0"/>
                <a:cs typeface="Helvetica"/>
              </a:rPr>
              <a:t> DO?</a:t>
            </a:r>
          </a:p>
          <a:p>
            <a:pPr marL="300872" indent="-191494" algn="just">
              <a:buFontTx/>
              <a:buChar char="•"/>
              <a:tabLst>
                <a:tab pos="354064" algn="l"/>
              </a:tabLst>
              <a:defRPr/>
            </a:pPr>
            <a:r>
              <a:rPr lang="en-US" sz="1700" b="1" dirty="0">
                <a:latin typeface="Helvetica"/>
                <a:ea typeface="ＭＳ Ｐゴシック" charset="0"/>
                <a:cs typeface="Helvetica"/>
              </a:rPr>
              <a:t>Solicit members.</a:t>
            </a:r>
          </a:p>
          <a:p>
            <a:pPr marL="300872" indent="-191494" algn="just">
              <a:buFontTx/>
              <a:buChar char="•"/>
              <a:tabLst>
                <a:tab pos="354064" algn="l"/>
              </a:tabLst>
              <a:defRPr/>
            </a:pPr>
            <a:r>
              <a:rPr lang="en-US" sz="1700" b="1" dirty="0">
                <a:latin typeface="Helvetica"/>
                <a:ea typeface="ＭＳ Ｐゴシック" charset="0"/>
                <a:cs typeface="Helvetica"/>
              </a:rPr>
              <a:t>Make medical or psychological diagnoses or prognoses.</a:t>
            </a:r>
          </a:p>
          <a:p>
            <a:pPr marL="300872" indent="-191494" algn="just">
              <a:buFontTx/>
              <a:buChar char="•"/>
              <a:tabLst>
                <a:tab pos="354064" algn="l"/>
              </a:tabLst>
              <a:defRPr/>
            </a:pPr>
            <a:r>
              <a:rPr lang="en-US" sz="1700" b="1" dirty="0">
                <a:latin typeface="Helvetica"/>
                <a:ea typeface="ＭＳ Ｐゴシック" charset="0"/>
                <a:cs typeface="Helvetica"/>
              </a:rPr>
              <a:t>Provide detox or nursing services, hospitalization, drugs, or any medical or psychiatric treatment.</a:t>
            </a:r>
          </a:p>
          <a:p>
            <a:pPr marL="300872" indent="-191494" algn="just">
              <a:buFontTx/>
              <a:buChar char="•"/>
              <a:tabLst>
                <a:tab pos="354064" algn="l"/>
              </a:tabLst>
              <a:defRPr/>
            </a:pPr>
            <a:r>
              <a:rPr lang="en-US" sz="1700" b="1" dirty="0">
                <a:latin typeface="Helvetica"/>
                <a:ea typeface="ＭＳ Ｐゴシック" charset="0"/>
                <a:cs typeface="Helvetica"/>
              </a:rPr>
              <a:t>Keep attendance records or case histories.</a:t>
            </a:r>
          </a:p>
          <a:p>
            <a:pPr marL="300872" indent="-191494" algn="just">
              <a:buFontTx/>
              <a:buChar char="•"/>
              <a:tabLst>
                <a:tab pos="354064" algn="l"/>
              </a:tabLst>
              <a:defRPr/>
            </a:pPr>
            <a:r>
              <a:rPr lang="en-US" sz="1700" b="1" dirty="0">
                <a:latin typeface="Helvetica"/>
                <a:ea typeface="ＭＳ Ｐゴシック" charset="0"/>
                <a:cs typeface="Helvetica"/>
              </a:rPr>
              <a:t>Offer religious services.</a:t>
            </a:r>
          </a:p>
          <a:p>
            <a:pPr marL="300872" indent="-191494" algn="just">
              <a:buFontTx/>
              <a:buChar char="•"/>
              <a:tabLst>
                <a:tab pos="354064" algn="l"/>
              </a:tabLst>
              <a:defRPr/>
            </a:pPr>
            <a:r>
              <a:rPr lang="en-US" sz="1700" b="1" dirty="0">
                <a:latin typeface="Helvetica"/>
                <a:ea typeface="ＭＳ Ｐゴシック" charset="0"/>
                <a:cs typeface="Helvetica"/>
              </a:rPr>
              <a:t>Provide housing, food, clothing, jobs, money, or any other welfare or social services.</a:t>
            </a:r>
          </a:p>
          <a:p>
            <a:pPr marL="300872" indent="-191494" algn="just">
              <a:buFontTx/>
              <a:buChar char="•"/>
              <a:tabLst>
                <a:tab pos="354064" algn="l"/>
              </a:tabLst>
              <a:defRPr/>
            </a:pPr>
            <a:r>
              <a:rPr lang="en-US" sz="1700" b="1" dirty="0">
                <a:latin typeface="Helvetica"/>
                <a:ea typeface="ＭＳ Ｐゴシック" charset="0"/>
                <a:cs typeface="Helvetica"/>
              </a:rPr>
              <a:t>Provide counseling.</a:t>
            </a:r>
          </a:p>
          <a:p>
            <a:pPr marL="300872" indent="-191494" algn="just">
              <a:buFontTx/>
              <a:buChar char="•"/>
              <a:tabLst>
                <a:tab pos="354064" algn="l"/>
              </a:tabLst>
              <a:defRPr/>
            </a:pPr>
            <a:r>
              <a:rPr lang="en-US" sz="1700" b="1" dirty="0">
                <a:latin typeface="Helvetica"/>
                <a:ea typeface="ＭＳ Ｐゴシック" charset="0"/>
                <a:cs typeface="Helvetica"/>
              </a:rPr>
              <a:t>Provide letters of reference. </a:t>
            </a:r>
          </a:p>
          <a:p>
            <a:pPr marL="300872" indent="-191494" algn="just">
              <a:buFontTx/>
              <a:buChar char="•"/>
              <a:tabLst>
                <a:tab pos="354064" algn="l"/>
              </a:tabLst>
              <a:defRPr/>
            </a:pPr>
            <a:r>
              <a:rPr lang="en-US" sz="1700" b="1" dirty="0">
                <a:latin typeface="Helvetica"/>
                <a:ea typeface="ＭＳ Ｐゴシック" charset="0"/>
                <a:cs typeface="Helvetica"/>
              </a:rPr>
              <a:t>Discuss prevention, treatment, advocacy, legislation, etc.   </a:t>
            </a:r>
          </a:p>
          <a:p>
            <a:pPr marL="300872" indent="-300872">
              <a:buFontTx/>
              <a:buChar char="•"/>
              <a:tabLst>
                <a:tab pos="354064" algn="l"/>
              </a:tabLst>
              <a:defRPr/>
            </a:pPr>
            <a:endParaRPr lang="en-US" sz="1700" b="1" dirty="0">
              <a:latin typeface="Arial Rounded MT Bold" charset="0"/>
              <a:ea typeface="ＭＳ Ｐゴシック" charset="0"/>
              <a:cs typeface="+mn-cs"/>
            </a:endParaRPr>
          </a:p>
          <a:p>
            <a:pPr marL="300872" indent="-300872">
              <a:tabLst>
                <a:tab pos="354064" algn="l"/>
              </a:tabLst>
              <a:defRPr/>
            </a:pPr>
            <a:endParaRPr lang="en-US" b="1" dirty="0">
              <a:latin typeface="Arial Rounded MT Bold" charset="0"/>
              <a:ea typeface="ＭＳ Ｐゴシック" charset="0"/>
              <a:cs typeface="+mn-cs"/>
            </a:endParaRPr>
          </a:p>
        </p:txBody>
      </p:sp>
    </p:spTree>
    <p:extLst>
      <p:ext uri="{BB962C8B-B14F-4D97-AF65-F5344CB8AC3E}">
        <p14:creationId xmlns:p14="http://schemas.microsoft.com/office/powerpoint/2010/main" val="3161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74295E56-0AFA-45D8-AAF5-FFBDF9485D93}" type="slidenum">
              <a:rPr kumimoji="0" lang="en-US" altLang="en-US" smtClean="0"/>
              <a:pPr>
                <a:spcBef>
                  <a:spcPct val="0"/>
                </a:spcBef>
              </a:pPr>
              <a:t>11</a:t>
            </a:fld>
            <a:endParaRPr kumimoji="0" lang="en-US" altLang="en-US"/>
          </a:p>
        </p:txBody>
      </p:sp>
      <p:sp>
        <p:nvSpPr>
          <p:cNvPr id="35843" name="Rectangle 2"/>
          <p:cNvSpPr>
            <a:spLocks noGrp="1" noRot="1" noChangeAspect="1" noChangeArrowheads="1" noTextEdit="1"/>
          </p:cNvSpPr>
          <p:nvPr>
            <p:ph type="sldImg"/>
          </p:nvPr>
        </p:nvSpPr>
        <p:spPr>
          <a:ln/>
        </p:spPr>
      </p:sp>
      <p:sp>
        <p:nvSpPr>
          <p:cNvPr id="123908" name="Rectangle 4"/>
          <p:cNvSpPr>
            <a:spLocks noGrp="1" noChangeArrowheads="1"/>
          </p:cNvSpPr>
          <p:nvPr>
            <p:ph type="body" idx="1"/>
          </p:nvPr>
        </p:nvSpPr>
        <p:spPr>
          <a:xfrm>
            <a:off x="731520" y="4534993"/>
            <a:ext cx="5852160" cy="4564505"/>
          </a:xfrm>
          <a:ln/>
        </p:spPr>
        <p:txBody>
          <a:bodyPr/>
          <a:lstStyle/>
          <a:p>
            <a:pPr marL="56185" algn="just">
              <a:tabLst>
                <a:tab pos="425541" algn="l"/>
              </a:tabLst>
              <a:defRPr/>
            </a:pPr>
            <a:r>
              <a:rPr lang="en-US" sz="1700" b="1" dirty="0">
                <a:latin typeface="Helvetica"/>
                <a:ea typeface="ＭＳ Ｐゴシック" charset="0"/>
                <a:cs typeface="Helvetica"/>
              </a:rPr>
              <a:t>SINGLENESS OF PURPOSE</a:t>
            </a:r>
          </a:p>
          <a:p>
            <a:pPr marL="247679" indent="-191494" algn="just">
              <a:buFontTx/>
              <a:buChar char="•"/>
              <a:tabLst>
                <a:tab pos="425541" algn="l"/>
              </a:tabLst>
              <a:defRPr/>
            </a:pPr>
            <a:r>
              <a:rPr lang="en-US" sz="1700" b="1" dirty="0">
                <a:latin typeface="Helvetica"/>
                <a:ea typeface="ＭＳ Ｐゴシック" charset="0"/>
                <a:cs typeface="Helvetica"/>
              </a:rPr>
              <a:t>A.A. offers help to alcoholics, and the focus of A.A. meetings is recovery from alcoholism.</a:t>
            </a:r>
          </a:p>
          <a:p>
            <a:pPr marL="247679" indent="-191494" algn="just">
              <a:buFontTx/>
              <a:buChar char="•"/>
              <a:tabLst>
                <a:tab pos="425541" algn="l"/>
              </a:tabLst>
              <a:defRPr/>
            </a:pPr>
            <a:r>
              <a:rPr lang="en-US" sz="1700" b="1" dirty="0">
                <a:latin typeface="Helvetica"/>
                <a:ea typeface="ＭＳ Ｐゴシック" charset="0"/>
                <a:cs typeface="Helvetica"/>
              </a:rPr>
              <a:t>Anyone may observe A.A. meetings designated as </a:t>
            </a:r>
            <a:r>
              <a:rPr lang="en-US" sz="1700" b="1" i="1" dirty="0">
                <a:latin typeface="Helvetica"/>
                <a:ea typeface="ＭＳ Ｐゴシック" charset="0"/>
                <a:cs typeface="Helvetica"/>
              </a:rPr>
              <a:t>open</a:t>
            </a:r>
            <a:r>
              <a:rPr lang="en-US" sz="1700" b="1" dirty="0">
                <a:latin typeface="Helvetica"/>
                <a:ea typeface="ＭＳ Ｐゴシック" charset="0"/>
                <a:cs typeface="Helvetica"/>
              </a:rPr>
              <a:t> to see how A.A. works.</a:t>
            </a:r>
          </a:p>
          <a:p>
            <a:pPr marL="247679" indent="-191494" algn="just">
              <a:buFontTx/>
              <a:buChar char="•"/>
              <a:tabLst>
                <a:tab pos="425541" algn="l"/>
              </a:tabLst>
              <a:defRPr/>
            </a:pPr>
            <a:r>
              <a:rPr lang="en-US" sz="1700" b="1" dirty="0">
                <a:latin typeface="Helvetica"/>
                <a:ea typeface="ＭＳ Ｐゴシック" charset="0"/>
                <a:cs typeface="Helvetica"/>
              </a:rPr>
              <a:t>Only those with a </a:t>
            </a:r>
            <a:r>
              <a:rPr lang="en-US" sz="1700" b="1" i="1" dirty="0">
                <a:latin typeface="Helvetica"/>
                <a:ea typeface="ＭＳ Ｐゴシック" charset="0"/>
                <a:cs typeface="Helvetica"/>
              </a:rPr>
              <a:t>drinking</a:t>
            </a:r>
            <a:r>
              <a:rPr lang="en-US" sz="1700" b="1" dirty="0">
                <a:latin typeface="Helvetica"/>
                <a:ea typeface="ＭＳ Ｐゴシック" charset="0"/>
                <a:cs typeface="Helvetica"/>
              </a:rPr>
              <a:t> problem may attend </a:t>
            </a:r>
            <a:r>
              <a:rPr lang="en-US" sz="1700" b="1" i="1" dirty="0">
                <a:latin typeface="Helvetica"/>
                <a:ea typeface="ＭＳ Ｐゴシック" charset="0"/>
                <a:cs typeface="Helvetica"/>
              </a:rPr>
              <a:t>closed</a:t>
            </a:r>
            <a:r>
              <a:rPr lang="en-US" sz="1700" b="1" dirty="0">
                <a:latin typeface="Helvetica"/>
                <a:ea typeface="ＭＳ Ｐゴシック" charset="0"/>
                <a:cs typeface="Helvetica"/>
              </a:rPr>
              <a:t> meetings or become A.A. members.</a:t>
            </a:r>
          </a:p>
          <a:p>
            <a:pPr marL="247679" indent="-191494" algn="just">
              <a:buFontTx/>
              <a:buChar char="•"/>
              <a:tabLst>
                <a:tab pos="425541" algn="l"/>
              </a:tabLst>
              <a:defRPr/>
            </a:pPr>
            <a:r>
              <a:rPr lang="en-US" sz="1700" b="1" dirty="0">
                <a:latin typeface="Helvetica"/>
                <a:ea typeface="ＭＳ Ｐゴシック" charset="0"/>
                <a:cs typeface="Helvetica"/>
              </a:rPr>
              <a:t>Anyone who suffers from problems other than alcoholism can become an A.A. member if they also have a drinking problem.</a:t>
            </a:r>
          </a:p>
          <a:p>
            <a:pPr marL="247679" indent="-191494" algn="just">
              <a:buFontTx/>
              <a:buChar char="•"/>
              <a:tabLst>
                <a:tab pos="425541" algn="l"/>
              </a:tabLst>
              <a:defRPr/>
            </a:pPr>
            <a:r>
              <a:rPr lang="en-US" sz="1700" b="1" dirty="0">
                <a:latin typeface="Helvetica"/>
                <a:ea typeface="ＭＳ Ｐゴシック" charset="0"/>
                <a:cs typeface="Helvetica"/>
              </a:rPr>
              <a:t>The A.A. Fellowship makes its message freely available. What the alcoholic does with it is up to him or her. </a:t>
            </a:r>
          </a:p>
          <a:p>
            <a:pPr marL="247679" indent="-191494" algn="just">
              <a:buFontTx/>
              <a:buChar char="•"/>
              <a:tabLst>
                <a:tab pos="425541" algn="l"/>
              </a:tabLst>
              <a:defRPr/>
            </a:pPr>
            <a:r>
              <a:rPr lang="en-US" sz="1700" b="1" dirty="0">
                <a:latin typeface="Helvetica"/>
                <a:ea typeface="ＭＳ Ｐゴシック" charset="0"/>
                <a:cs typeface="Helvetica"/>
              </a:rPr>
              <a:t>A.A. meetings are often brought into correctional and treatment facilities, upon request.  </a:t>
            </a:r>
          </a:p>
          <a:p>
            <a:pPr marL="247679" indent="-247679">
              <a:tabLst>
                <a:tab pos="425541" algn="l"/>
              </a:tabLst>
              <a:defRPr/>
            </a:pPr>
            <a:endParaRPr lang="en-US" sz="1700" b="1" dirty="0">
              <a:latin typeface="Arial Rounded MT Bold" charset="0"/>
              <a:ea typeface="ＭＳ Ｐゴシック" charset="0"/>
              <a:cs typeface="+mn-cs"/>
            </a:endParaRPr>
          </a:p>
          <a:p>
            <a:pPr marL="247679" indent="-247679">
              <a:buFontTx/>
              <a:buChar char="•"/>
              <a:tabLst>
                <a:tab pos="425541" algn="l"/>
              </a:tabLst>
              <a:defRPr/>
            </a:pPr>
            <a:endParaRPr lang="en-US" sz="1700" dirty="0">
              <a:latin typeface="Arial Rounded MT Bold" charset="0"/>
              <a:ea typeface="ＭＳ Ｐゴシック" charset="0"/>
              <a:cs typeface="+mn-cs"/>
            </a:endParaRPr>
          </a:p>
        </p:txBody>
      </p:sp>
    </p:spTree>
    <p:extLst>
      <p:ext uri="{BB962C8B-B14F-4D97-AF65-F5344CB8AC3E}">
        <p14:creationId xmlns:p14="http://schemas.microsoft.com/office/powerpoint/2010/main" val="191157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BBB79B03-D0A1-4CBC-8C75-AB7966E2C73A}" type="slidenum">
              <a:rPr kumimoji="0" lang="en-US" altLang="en-US" smtClean="0"/>
              <a:pPr>
                <a:spcBef>
                  <a:spcPct val="0"/>
                </a:spcBef>
              </a:pPr>
              <a:t>12</a:t>
            </a:fld>
            <a:endParaRPr kumimoji="0" lang="en-US" altLang="en-US"/>
          </a:p>
        </p:txBody>
      </p:sp>
      <p:sp>
        <p:nvSpPr>
          <p:cNvPr id="44035" name="Rectangle 2"/>
          <p:cNvSpPr>
            <a:spLocks noGrp="1" noRot="1" noChangeAspect="1" noChangeArrowheads="1" noTextEdit="1"/>
          </p:cNvSpPr>
          <p:nvPr>
            <p:ph type="sldImg"/>
          </p:nvPr>
        </p:nvSpPr>
        <p:spPr>
          <a:ln/>
        </p:spPr>
      </p:sp>
      <p:sp>
        <p:nvSpPr>
          <p:cNvPr id="44036" name="Rectangle 4"/>
          <p:cNvSpPr>
            <a:spLocks noGrp="1" noChangeArrowheads="1"/>
          </p:cNvSpPr>
          <p:nvPr>
            <p:ph type="body" idx="1"/>
          </p:nvPr>
        </p:nvSpPr>
        <p:spPr>
          <a:xfrm>
            <a:off x="666496" y="4561226"/>
            <a:ext cx="6096000" cy="4653041"/>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defRPr/>
            </a:pPr>
            <a:r>
              <a:rPr lang="en-US" altLang="en-US" sz="1700" b="1" dirty="0">
                <a:latin typeface="Helvetica" panose="020B0604020202020204" pitchFamily="34" charset="0"/>
              </a:rPr>
              <a:t>WHAT ABOUT PROOF OF ATTENDANCE AT A.A. MEETINGS?</a:t>
            </a:r>
          </a:p>
          <a:p>
            <a:pPr algn="just">
              <a:tabLst>
                <a:tab pos="359051" algn="l"/>
              </a:tabLst>
              <a:defRPr/>
            </a:pPr>
            <a:r>
              <a:rPr lang="en-US" altLang="en-US" sz="1700" b="1" dirty="0">
                <a:latin typeface="Helvetica" panose="020B0604020202020204" pitchFamily="34" charset="0"/>
                <a:cs typeface="Helvetica" panose="020B0604020202020204" pitchFamily="34" charset="0"/>
              </a:rPr>
              <a:t>Some professionals give the person referred to A.A. a slip to have signed at the meeting, to verify the person’</a:t>
            </a:r>
            <a:r>
              <a:rPr lang="en-US" altLang="ja-JP" sz="1700" b="1" dirty="0">
                <a:latin typeface="Helvetica" panose="020B0604020202020204" pitchFamily="34" charset="0"/>
                <a:cs typeface="Helvetica" panose="020B0604020202020204" pitchFamily="34" charset="0"/>
              </a:rPr>
              <a:t>s attendance there. All involved recognize that neither the group nor the members are ‘bound’ by the signature.  </a:t>
            </a:r>
          </a:p>
          <a:p>
            <a:pPr algn="just">
              <a:tabLst>
                <a:tab pos="359051" algn="l"/>
              </a:tabLst>
              <a:defRPr/>
            </a:pPr>
            <a:r>
              <a:rPr lang="en-US" altLang="en-US" sz="1700" b="1" dirty="0">
                <a:latin typeface="Helvetica" panose="020B0604020202020204" pitchFamily="34" charset="0"/>
                <a:cs typeface="Helvetica" panose="020B0604020202020204" pitchFamily="34" charset="0"/>
              </a:rPr>
              <a:t>Signing an attendance slip does not signify that the group is affiliated with, or endorses, any outside entity.</a:t>
            </a:r>
          </a:p>
          <a:p>
            <a:pPr algn="just">
              <a:tabLst>
                <a:tab pos="359051" algn="l"/>
              </a:tabLst>
              <a:defRPr/>
            </a:pPr>
            <a:r>
              <a:rPr lang="en-US" altLang="en-US" sz="1700" b="1" dirty="0">
                <a:latin typeface="Helvetica" panose="020B0604020202020204" pitchFamily="34" charset="0"/>
                <a:cs typeface="Helvetica" panose="020B0604020202020204" pitchFamily="34" charset="0"/>
              </a:rPr>
              <a:t>A.A. members are not required to verify attendance or sign slips. Members and groups independently choose whether or not participate in this practice.    </a:t>
            </a:r>
          </a:p>
        </p:txBody>
      </p:sp>
    </p:spTree>
    <p:extLst>
      <p:ext uri="{BB962C8B-B14F-4D97-AF65-F5344CB8AC3E}">
        <p14:creationId xmlns:p14="http://schemas.microsoft.com/office/powerpoint/2010/main" val="394913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65712BE1-8CE2-425D-9C3D-ECCE7AE28BAB}" type="slidenum">
              <a:rPr kumimoji="0" lang="en-US" altLang="en-US" smtClean="0"/>
              <a:pPr>
                <a:spcBef>
                  <a:spcPct val="0"/>
                </a:spcBef>
              </a:pPr>
              <a:t>13</a:t>
            </a:fld>
            <a:endParaRPr kumimoji="0" lang="en-US" altLang="en-US"/>
          </a:p>
        </p:txBody>
      </p:sp>
      <p:sp>
        <p:nvSpPr>
          <p:cNvPr id="41987" name="Rectangle 2"/>
          <p:cNvSpPr>
            <a:spLocks noGrp="1" noRot="1" noChangeAspect="1" noChangeArrowheads="1" noTextEdit="1"/>
          </p:cNvSpPr>
          <p:nvPr>
            <p:ph type="sldImg"/>
          </p:nvPr>
        </p:nvSpPr>
        <p:spPr>
          <a:ln/>
        </p:spPr>
      </p:sp>
      <p:sp>
        <p:nvSpPr>
          <p:cNvPr id="41988" name="Rectangle 4"/>
          <p:cNvSpPr>
            <a:spLocks noGrp="1" noChangeArrowheads="1"/>
          </p:cNvSpPr>
          <p:nvPr>
            <p:ph type="body" idx="1"/>
          </p:nvPr>
        </p:nvSpPr>
        <p:spPr>
          <a:xfrm>
            <a:off x="623147" y="4561226"/>
            <a:ext cx="6068907" cy="455794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59051" indent="-299209">
              <a:tabLst>
                <a:tab pos="359051" algn="l"/>
              </a:tabLst>
              <a:defRPr/>
            </a:pPr>
            <a:r>
              <a:rPr lang="en-US" altLang="en-US" sz="1700" b="1" dirty="0">
                <a:latin typeface="Helvetica" panose="020B0604020202020204" pitchFamily="34" charset="0"/>
              </a:rPr>
              <a:t>A.A. MEMBERS AND PROFESSIONALS INTERACT </a:t>
            </a:r>
          </a:p>
          <a:p>
            <a:pPr marL="59842" algn="just">
              <a:tabLst>
                <a:tab pos="359051" algn="l"/>
              </a:tabLst>
              <a:defRPr/>
            </a:pPr>
            <a:r>
              <a:rPr lang="en-US" altLang="en-US" sz="1700" b="1" dirty="0">
                <a:latin typeface="Helvetica" panose="020B0604020202020204" pitchFamily="34" charset="0"/>
              </a:rPr>
              <a:t>A referral from a professional may provide the motivation an individual needs to seek help.</a:t>
            </a:r>
          </a:p>
          <a:p>
            <a:pPr marL="59842" algn="just">
              <a:tabLst>
                <a:tab pos="359051" algn="l"/>
              </a:tabLst>
              <a:defRPr/>
            </a:pPr>
            <a:r>
              <a:rPr lang="en-US" altLang="en-US" sz="1700" b="1" dirty="0">
                <a:latin typeface="Helvetica" panose="020B0604020202020204" pitchFamily="34" charset="0"/>
              </a:rPr>
              <a:t>A.A. members provide a support network, meetings and practical experience for those who want to stop drinking and stay sober. </a:t>
            </a:r>
          </a:p>
          <a:p>
            <a:pPr marL="59842" algn="just">
              <a:tabLst>
                <a:tab pos="359051" algn="l"/>
              </a:tabLst>
              <a:defRPr/>
            </a:pPr>
            <a:r>
              <a:rPr lang="en-US" altLang="en-US" sz="1700" b="1" dirty="0">
                <a:latin typeface="Helvetica" panose="020B0604020202020204" pitchFamily="34" charset="0"/>
              </a:rPr>
              <a:t>A.A. members are available in your community to offer help to your alcoholic clients or patients. </a:t>
            </a:r>
          </a:p>
          <a:p>
            <a:pPr marL="59842" algn="just">
              <a:tabLst>
                <a:tab pos="359051" algn="l"/>
              </a:tabLst>
              <a:defRPr/>
            </a:pPr>
            <a:r>
              <a:rPr lang="en-US" altLang="en-US" sz="1700" b="1" dirty="0">
                <a:latin typeface="Helvetica" panose="020B0604020202020204" pitchFamily="34" charset="0"/>
              </a:rPr>
              <a:t>Informational meetings or presentations can also be arranged for professionals who have an interest in learning more about what A.A. is and what it is not.</a:t>
            </a:r>
          </a:p>
        </p:txBody>
      </p:sp>
    </p:spTree>
    <p:extLst>
      <p:ext uri="{BB962C8B-B14F-4D97-AF65-F5344CB8AC3E}">
        <p14:creationId xmlns:p14="http://schemas.microsoft.com/office/powerpoint/2010/main" val="46014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257300" y="388938"/>
            <a:ext cx="4800600" cy="3600450"/>
          </a:xfrm>
          <a:ln/>
        </p:spPr>
      </p:sp>
      <p:sp>
        <p:nvSpPr>
          <p:cNvPr id="37891" name="Notes Placeholder 2"/>
          <p:cNvSpPr>
            <a:spLocks noGrp="1"/>
          </p:cNvSpPr>
          <p:nvPr>
            <p:ph type="body" idx="1"/>
          </p:nvPr>
        </p:nvSpPr>
        <p:spPr>
          <a:xfrm>
            <a:off x="422657" y="4050998"/>
            <a:ext cx="6502399" cy="506817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00872" indent="-300872" algn="just">
              <a:tabLst>
                <a:tab pos="354064" algn="l"/>
              </a:tabLst>
              <a:defRPr/>
            </a:pPr>
            <a:r>
              <a:rPr lang="en-US" sz="1500" b="1" dirty="0">
                <a:latin typeface="Helvetica"/>
                <a:ea typeface="ＭＳ Ｐゴシック" charset="0"/>
                <a:cs typeface="Helvetica"/>
              </a:rPr>
              <a:t>INFORMATION FOR PROFESSIONALS</a:t>
            </a:r>
          </a:p>
          <a:p>
            <a:pPr algn="just">
              <a:defRPr/>
            </a:pPr>
            <a:r>
              <a:rPr lang="en-US" altLang="en-US" sz="1700" b="1" dirty="0">
                <a:latin typeface="Helvetica" panose="020B0604020202020204" pitchFamily="34" charset="0"/>
                <a:cs typeface="Helvetica" panose="020B0604020202020204" pitchFamily="34" charset="0"/>
              </a:rPr>
              <a:t>Professionals who work with alcoholics share a common purpose with Alcoholics Anonymous: to help the alcoholic stop drinking and lead a healthy, productive life. </a:t>
            </a:r>
          </a:p>
          <a:p>
            <a:pPr algn="just">
              <a:defRPr/>
            </a:pPr>
            <a:r>
              <a:rPr lang="en-US" altLang="en-US" sz="1700" b="1" dirty="0">
                <a:latin typeface="Helvetica" panose="020B0604020202020204" pitchFamily="34" charset="0"/>
                <a:cs typeface="Helvetica" panose="020B0604020202020204" pitchFamily="34" charset="0"/>
              </a:rPr>
              <a:t>We can serve as a source of personal experience with alcoholism and as an ongoing support system for recovering alcoholics. </a:t>
            </a:r>
          </a:p>
          <a:p>
            <a:pPr algn="just">
              <a:defRPr/>
            </a:pPr>
            <a:r>
              <a:rPr lang="en-US" altLang="en-US" sz="1700" b="1" dirty="0">
                <a:latin typeface="Helvetica" panose="020B0604020202020204" pitchFamily="34" charset="0"/>
                <a:cs typeface="Helvetica" panose="020B0604020202020204" pitchFamily="34" charset="0"/>
              </a:rPr>
              <a:t>Alcoholics Anonymous has many A.A. members and service committees who are available to provide professionals with information about Alcoholics Anonymous. </a:t>
            </a:r>
          </a:p>
          <a:p>
            <a:pPr algn="just">
              <a:defRPr/>
            </a:pPr>
            <a:r>
              <a:rPr lang="en-US" altLang="en-US" sz="1700" b="1" dirty="0">
                <a:latin typeface="Helvetica" panose="020B0604020202020204" pitchFamily="34" charset="0"/>
                <a:cs typeface="Helvetica" panose="020B0604020202020204" pitchFamily="34" charset="0"/>
              </a:rPr>
              <a:t>A.A. has a long history of cooperating but not affiliating with outside organizations and being available to provide A.A. meetings or presentations about A.A. upon request. </a:t>
            </a:r>
          </a:p>
          <a:p>
            <a:pPr algn="just">
              <a:defRPr/>
            </a:pPr>
            <a:r>
              <a:rPr lang="en-US" altLang="en-US" sz="1700" b="1" dirty="0">
                <a:latin typeface="Helvetica" panose="020B0604020202020204" pitchFamily="34" charset="0"/>
                <a:cs typeface="Helvetica" panose="020B0604020202020204" pitchFamily="34" charset="0"/>
              </a:rPr>
              <a:t>A.A. communicates with professionals such as doctors or other healthcare professionals, members of the clergy, law enforcement or court officials, educators, social workers, alcoholism counselors, therapists, or others who deal with problem drinkers in the course of their work. </a:t>
            </a:r>
          </a:p>
        </p:txBody>
      </p:sp>
      <p:sp>
        <p:nvSpPr>
          <p:cNvPr id="3789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EF88C2AA-2EAE-45FD-ACE7-CE290671B236}" type="slidenum">
              <a:rPr kumimoji="0" lang="en-US" altLang="en-US" smtClean="0"/>
              <a:pPr>
                <a:spcBef>
                  <a:spcPct val="0"/>
                </a:spcBef>
              </a:pPr>
              <a:t>14</a:t>
            </a:fld>
            <a:endParaRPr kumimoji="0" lang="en-US" altLang="en-US"/>
          </a:p>
        </p:txBody>
      </p:sp>
    </p:spTree>
    <p:extLst>
      <p:ext uri="{BB962C8B-B14F-4D97-AF65-F5344CB8AC3E}">
        <p14:creationId xmlns:p14="http://schemas.microsoft.com/office/powerpoint/2010/main" val="240522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en-US" altLang="en-US" sz="1700" b="1" dirty="0">
                <a:latin typeface="Helvetica" panose="020B0604020202020204" pitchFamily="34" charset="0"/>
              </a:rPr>
              <a:t>GRAPEVINE/LA VIÑA</a:t>
            </a:r>
          </a:p>
          <a:p>
            <a:pPr algn="just"/>
            <a:r>
              <a:rPr lang="en-US" altLang="en-US" sz="1700" b="1" i="1" dirty="0">
                <a:latin typeface="Helvetica" panose="020B0604020202020204" pitchFamily="34" charset="0"/>
              </a:rPr>
              <a:t>A.A. Grapevine</a:t>
            </a:r>
            <a:r>
              <a:rPr lang="en-US" altLang="en-US" sz="1700" b="1" dirty="0">
                <a:latin typeface="Helvetica" panose="020B0604020202020204" pitchFamily="34" charset="0"/>
              </a:rPr>
              <a:t> magazine, an international journal of Alcoholics Anonymous commonly called “</a:t>
            </a:r>
            <a:r>
              <a:rPr lang="en-US" altLang="ja-JP" sz="1700" b="1" dirty="0">
                <a:latin typeface="Helvetica" panose="020B0604020202020204" pitchFamily="34" charset="0"/>
              </a:rPr>
              <a:t>our meeting in print,</a:t>
            </a:r>
            <a:r>
              <a:rPr lang="ja-JP" altLang="en-US" sz="1700" b="1" dirty="0">
                <a:latin typeface="Helvetica" panose="020B0604020202020204" pitchFamily="34" charset="0"/>
              </a:rPr>
              <a:t>”</a:t>
            </a:r>
            <a:r>
              <a:rPr lang="en-US" altLang="ja-JP" sz="1700" b="1" dirty="0">
                <a:latin typeface="Helvetica" panose="020B0604020202020204" pitchFamily="34" charset="0"/>
              </a:rPr>
              <a:t> and its sister magazine in Spanish, </a:t>
            </a:r>
            <a:r>
              <a:rPr lang="en-US" altLang="ja-JP" sz="1700" b="1" i="1" dirty="0">
                <a:latin typeface="Helvetica" panose="020B0604020202020204" pitchFamily="34" charset="0"/>
              </a:rPr>
              <a:t>La Viña</a:t>
            </a:r>
            <a:r>
              <a:rPr lang="en-US" altLang="ja-JP" sz="1700" b="1" dirty="0">
                <a:latin typeface="Helvetica" panose="020B0604020202020204" pitchFamily="34" charset="0"/>
              </a:rPr>
              <a:t>, are also produced in New York. These magazines can be useful resources for you as professionals.  </a:t>
            </a:r>
          </a:p>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00268EAF-7B0C-4BC9-A9C7-520DC94ADE7F}" type="slidenum">
              <a:rPr kumimoji="0" lang="en-US" altLang="en-US" smtClean="0"/>
              <a:pPr>
                <a:spcBef>
                  <a:spcPct val="0"/>
                </a:spcBef>
              </a:pPr>
              <a:t>15</a:t>
            </a:fld>
            <a:endParaRPr kumimoji="0" lang="en-US" altLang="en-US"/>
          </a:p>
        </p:txBody>
      </p:sp>
    </p:spTree>
    <p:extLst>
      <p:ext uri="{BB962C8B-B14F-4D97-AF65-F5344CB8AC3E}">
        <p14:creationId xmlns:p14="http://schemas.microsoft.com/office/powerpoint/2010/main" val="186296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F23E8AE3-81AE-4475-A3EF-4CA9274FFB26}" type="slidenum">
              <a:rPr kumimoji="0" lang="en-US" altLang="en-US" smtClean="0"/>
              <a:pPr>
                <a:spcBef>
                  <a:spcPct val="0"/>
                </a:spcBef>
              </a:pPr>
              <a:t>16</a:t>
            </a:fld>
            <a:endParaRPr kumimoji="0" lang="en-US" altLang="en-US"/>
          </a:p>
        </p:txBody>
      </p:sp>
      <p:sp>
        <p:nvSpPr>
          <p:cNvPr id="46083" name="Rectangle 2"/>
          <p:cNvSpPr>
            <a:spLocks noGrp="1" noRot="1" noChangeAspect="1" noChangeArrowheads="1" noTextEdit="1"/>
          </p:cNvSpPr>
          <p:nvPr>
            <p:ph type="sldImg"/>
          </p:nvPr>
        </p:nvSpPr>
        <p:spPr>
          <a:xfrm>
            <a:off x="1257300" y="579438"/>
            <a:ext cx="4800600" cy="3600450"/>
          </a:xfrm>
          <a:ln/>
        </p:spPr>
      </p:sp>
      <p:sp>
        <p:nvSpPr>
          <p:cNvPr id="46084" name="Rectangle 4"/>
          <p:cNvSpPr>
            <a:spLocks noGrp="1" noChangeArrowheads="1"/>
          </p:cNvSpPr>
          <p:nvPr>
            <p:ph type="body" idx="1"/>
          </p:nvPr>
        </p:nvSpPr>
        <p:spPr>
          <a:xfrm>
            <a:off x="373888" y="4309391"/>
            <a:ext cx="6568441" cy="4725181"/>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359051">
              <a:spcBef>
                <a:spcPts val="0"/>
              </a:spcBef>
              <a:spcAft>
                <a:spcPts val="628"/>
              </a:spcAft>
              <a:tabLst>
                <a:tab pos="359051" algn="l"/>
              </a:tabLst>
              <a:defRPr/>
            </a:pPr>
            <a:r>
              <a:rPr lang="en-US" altLang="en-US" sz="1700" b="1" dirty="0">
                <a:latin typeface="Arial Rounded MT Bold" panose="020F0704030504030204" pitchFamily="34" charset="0"/>
              </a:rPr>
              <a:t>HOW CAN YOU COOPERATE WITH A.A. TO HELP YOUR PATIENTS/CLIENTS?</a:t>
            </a:r>
          </a:p>
          <a:p>
            <a:pPr marL="239367" indent="-239367" algn="just">
              <a:spcBef>
                <a:spcPts val="0"/>
              </a:spcBef>
              <a:spcAft>
                <a:spcPts val="628"/>
              </a:spcAft>
              <a:buFontTx/>
              <a:buChar char="•"/>
              <a:defRPr/>
            </a:pPr>
            <a:r>
              <a:rPr lang="en-US" altLang="en-US" sz="1700" b="1" dirty="0">
                <a:latin typeface="Helvetica" panose="020B0604020202020204" pitchFamily="34" charset="0"/>
              </a:rPr>
              <a:t>Maintain contact with the local A.A. community.</a:t>
            </a:r>
            <a:endParaRPr lang="en-US" altLang="en-US" b="1" dirty="0">
              <a:latin typeface="Helvetica" panose="020B0604020202020204" pitchFamily="34" charset="0"/>
            </a:endParaRPr>
          </a:p>
          <a:p>
            <a:pPr marL="239367" indent="-239367" algn="just">
              <a:spcBef>
                <a:spcPts val="0"/>
              </a:spcBef>
              <a:spcAft>
                <a:spcPts val="628"/>
              </a:spcAft>
              <a:buFontTx/>
              <a:buChar char="•"/>
              <a:defRPr/>
            </a:pPr>
            <a:r>
              <a:rPr lang="en-US" altLang="en-US" sz="1700" b="1" dirty="0">
                <a:latin typeface="Helvetica" panose="020B0604020202020204" pitchFamily="34" charset="0"/>
              </a:rPr>
              <a:t>Contact a local central office or intergroup for </a:t>
            </a:r>
            <a:r>
              <a:rPr lang="en-US" altLang="en-US" sz="1700" b="1" i="1" dirty="0">
                <a:latin typeface="Helvetica" panose="020B0604020202020204" pitchFamily="34" charset="0"/>
              </a:rPr>
              <a:t>open</a:t>
            </a:r>
            <a:r>
              <a:rPr lang="en-US" altLang="en-US" sz="1700" b="1" dirty="0">
                <a:latin typeface="Helvetica" panose="020B0604020202020204" pitchFamily="34" charset="0"/>
              </a:rPr>
              <a:t> A.A. meeting information.</a:t>
            </a:r>
          </a:p>
          <a:p>
            <a:pPr marL="239367" indent="-239367" algn="just">
              <a:spcBef>
                <a:spcPts val="0"/>
              </a:spcBef>
              <a:spcAft>
                <a:spcPts val="628"/>
              </a:spcAft>
              <a:buFontTx/>
              <a:buChar char="•"/>
              <a:defRPr/>
            </a:pPr>
            <a:r>
              <a:rPr lang="en-US" altLang="en-US" sz="1700" b="1" dirty="0">
                <a:latin typeface="Helvetica" panose="020B0604020202020204" pitchFamily="34" charset="0"/>
              </a:rPr>
              <a:t>Observe </a:t>
            </a:r>
            <a:r>
              <a:rPr lang="en-US" altLang="en-US" sz="1700" b="1" i="1" dirty="0">
                <a:latin typeface="Helvetica" panose="020B0604020202020204" pitchFamily="34" charset="0"/>
              </a:rPr>
              <a:t>open</a:t>
            </a:r>
            <a:r>
              <a:rPr lang="en-US" altLang="en-US" sz="1700" b="1" dirty="0">
                <a:latin typeface="Helvetica" panose="020B0604020202020204" pitchFamily="34" charset="0"/>
              </a:rPr>
              <a:t> A.A. meetings yourself.</a:t>
            </a:r>
          </a:p>
          <a:p>
            <a:pPr marL="239367" indent="-239367" algn="just">
              <a:spcBef>
                <a:spcPts val="0"/>
              </a:spcBef>
              <a:spcAft>
                <a:spcPts val="628"/>
              </a:spcAft>
              <a:buFontTx/>
              <a:buChar char="•"/>
              <a:defRPr/>
            </a:pPr>
            <a:r>
              <a:rPr lang="en-US" altLang="en-US" sz="1700" b="1" dirty="0">
                <a:latin typeface="Helvetica" panose="020B0604020202020204" pitchFamily="34" charset="0"/>
              </a:rPr>
              <a:t>Talk to people in A.A. about their A.A. experiences and learn from them about recovery.</a:t>
            </a:r>
          </a:p>
          <a:p>
            <a:pPr marL="239367" indent="-239367" algn="just">
              <a:spcBef>
                <a:spcPts val="0"/>
              </a:spcBef>
              <a:spcAft>
                <a:spcPts val="628"/>
              </a:spcAft>
              <a:buFontTx/>
              <a:buChar char="•"/>
              <a:defRPr/>
            </a:pPr>
            <a:r>
              <a:rPr lang="en-US" altLang="en-US" sz="1700" b="1" dirty="0">
                <a:latin typeface="Helvetica" panose="020B0604020202020204" pitchFamily="34" charset="0"/>
              </a:rPr>
              <a:t>Read A.A. literature – the Big Book, </a:t>
            </a:r>
            <a:r>
              <a:rPr lang="en-US" altLang="en-US" sz="1700" b="1" i="1" dirty="0">
                <a:latin typeface="Helvetica" panose="020B0604020202020204" pitchFamily="34" charset="0"/>
              </a:rPr>
              <a:t>Twelve Steps and Twelve Traditions</a:t>
            </a:r>
            <a:r>
              <a:rPr lang="en-US" altLang="en-US" sz="1700" b="1" dirty="0">
                <a:latin typeface="Helvetica" panose="020B0604020202020204" pitchFamily="34" charset="0"/>
              </a:rPr>
              <a:t>, and numerous pamphlets.</a:t>
            </a:r>
          </a:p>
          <a:p>
            <a:pPr marL="239367" indent="-239367" algn="just">
              <a:spcBef>
                <a:spcPts val="0"/>
              </a:spcBef>
              <a:spcAft>
                <a:spcPts val="628"/>
              </a:spcAft>
              <a:buFontTx/>
              <a:buChar char="•"/>
              <a:defRPr/>
            </a:pPr>
            <a:r>
              <a:rPr lang="en-US" altLang="en-US" sz="1700" b="1" dirty="0">
                <a:latin typeface="Helvetica" panose="020B0604020202020204" pitchFamily="34" charset="0"/>
              </a:rPr>
              <a:t>Subscribe to </a:t>
            </a:r>
            <a:r>
              <a:rPr lang="en-US" altLang="en-US" sz="1700" b="1" i="1" dirty="0">
                <a:latin typeface="Helvetica" panose="020B0604020202020204" pitchFamily="34" charset="0"/>
              </a:rPr>
              <a:t>About A.A. </a:t>
            </a:r>
            <a:r>
              <a:rPr lang="en-US" altLang="en-US" sz="1700" b="1" dirty="0">
                <a:latin typeface="Helvetica" panose="020B0604020202020204" pitchFamily="34" charset="0"/>
              </a:rPr>
              <a:t>newsletter for professionals (no charge) and to </a:t>
            </a:r>
            <a:r>
              <a:rPr lang="en-US" altLang="en-US" sz="1700" b="1" i="1" dirty="0">
                <a:latin typeface="Helvetica" panose="020B0604020202020204" pitchFamily="34" charset="0"/>
              </a:rPr>
              <a:t>AA Grapevine</a:t>
            </a:r>
            <a:r>
              <a:rPr lang="en-US" altLang="en-US" sz="1700" b="1" dirty="0">
                <a:latin typeface="Helvetica" panose="020B0604020202020204" pitchFamily="34" charset="0"/>
              </a:rPr>
              <a:t> or the Spanish language </a:t>
            </a:r>
            <a:r>
              <a:rPr lang="en-US" altLang="en-US" sz="1700" b="1" i="1" dirty="0">
                <a:latin typeface="Helvetica" panose="020B0604020202020204" pitchFamily="34" charset="0"/>
              </a:rPr>
              <a:t>La Viña </a:t>
            </a:r>
            <a:r>
              <a:rPr lang="en-US" altLang="en-US" sz="1700" b="1" dirty="0">
                <a:latin typeface="Helvetica" panose="020B0604020202020204" pitchFamily="34" charset="0"/>
              </a:rPr>
              <a:t>magazines (subscription fee).</a:t>
            </a:r>
          </a:p>
          <a:p>
            <a:pPr marL="239367" indent="-239367" algn="just">
              <a:spcBef>
                <a:spcPts val="0"/>
              </a:spcBef>
              <a:spcAft>
                <a:spcPts val="628"/>
              </a:spcAft>
              <a:buFontTx/>
              <a:buChar char="•"/>
              <a:defRPr/>
            </a:pPr>
            <a:r>
              <a:rPr lang="en-US" altLang="en-US" sz="1700" b="1" dirty="0">
                <a:latin typeface="Helvetica" panose="020B0604020202020204" pitchFamily="34" charset="0"/>
              </a:rPr>
              <a:t>Contact the General Service Office in New York to get connected with A.A. in your community.</a:t>
            </a:r>
          </a:p>
        </p:txBody>
      </p:sp>
    </p:spTree>
    <p:extLst>
      <p:ext uri="{BB962C8B-B14F-4D97-AF65-F5344CB8AC3E}">
        <p14:creationId xmlns:p14="http://schemas.microsoft.com/office/powerpoint/2010/main" val="416435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BA9129F2-611B-4C22-ACD1-37CBD7311B61}" type="slidenum">
              <a:rPr kumimoji="0" lang="en-US" altLang="en-US" smtClean="0"/>
              <a:pPr>
                <a:spcBef>
                  <a:spcPct val="0"/>
                </a:spcBef>
              </a:pPr>
              <a:t>2</a:t>
            </a:fld>
            <a:endParaRPr kumimoji="0"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33307" y="4523517"/>
            <a:ext cx="5943600" cy="47874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en-US" altLang="en-US" sz="1700" b="1" dirty="0">
                <a:latin typeface="Helvetica" panose="020B0604020202020204" pitchFamily="34" charset="0"/>
              </a:rPr>
              <a:t>ALCOHOLICS ANONYMOUS</a:t>
            </a:r>
          </a:p>
          <a:p>
            <a:pPr algn="just"/>
            <a:r>
              <a:rPr lang="en-US" altLang="en-US" sz="1700" b="1" dirty="0">
                <a:latin typeface="Helvetica" panose="020B0604020202020204" pitchFamily="34" charset="0"/>
              </a:rPr>
              <a:t>[Local contact information]</a:t>
            </a:r>
          </a:p>
          <a:p>
            <a:pPr algn="just"/>
            <a:endParaRPr lang="en-US" altLang="en-US" sz="1700" b="1" dirty="0">
              <a:latin typeface="Helvetica" panose="020B0604020202020204" pitchFamily="34" charset="0"/>
            </a:endParaRPr>
          </a:p>
          <a:p>
            <a:pPr algn="just"/>
            <a:r>
              <a:rPr lang="en-US" altLang="en-US" sz="1700" b="1" dirty="0">
                <a:latin typeface="Helvetica" panose="020B0604020202020204" pitchFamily="34" charset="0"/>
              </a:rPr>
              <a:t>END OF NOTES SECTION</a:t>
            </a:r>
          </a:p>
          <a:p>
            <a:pPr algn="just"/>
            <a:r>
              <a:rPr lang="en-US" altLang="en-US" sz="1700" b="1" dirty="0">
                <a:latin typeface="Helvetica" panose="020B0604020202020204" pitchFamily="34" charset="0"/>
              </a:rPr>
              <a:t>[Feel free to use this slide to include as much local contact information as you would like. It is not necessary to keep the G.S.O. and Grapevine website links on this page. ]</a:t>
            </a:r>
          </a:p>
          <a:p>
            <a:pPr algn="just"/>
            <a:endParaRPr lang="en-US" altLang="en-US" sz="1700" b="1" dirty="0">
              <a:latin typeface="Helvetica" panose="020B0604020202020204" pitchFamily="34" charset="0"/>
            </a:endParaRPr>
          </a:p>
          <a:p>
            <a:pPr algn="just"/>
            <a:r>
              <a:rPr lang="en-US" altLang="en-US" sz="1700" b="1" dirty="0">
                <a:latin typeface="Helvetica" panose="020B0604020202020204" pitchFamily="34" charset="0"/>
              </a:rPr>
              <a:t>NOTE: To receive this presentation electronically, please email your request to </a:t>
            </a:r>
            <a:r>
              <a:rPr lang="en-US" altLang="en-US" sz="1700" b="1" dirty="0">
                <a:latin typeface="Helvetica" panose="020B0604020202020204" pitchFamily="34" charset="0"/>
                <a:hlinkClick r:id="rId3"/>
              </a:rPr>
              <a:t>cpc@aa.org</a:t>
            </a:r>
            <a:r>
              <a:rPr lang="en-US" altLang="en-US" sz="1700" b="1" dirty="0">
                <a:latin typeface="Helvetica" panose="020B0604020202020204" pitchFamily="34" charset="0"/>
              </a:rPr>
              <a:t>.</a:t>
            </a: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tabLst>
                <a:tab pos="5633438" algn="r"/>
              </a:tabLst>
            </a:pPr>
            <a:r>
              <a:rPr lang="en-US" altLang="en-US" sz="1000" b="1" dirty="0">
                <a:latin typeface="Arial" panose="020B0604020202020204" pitchFamily="34" charset="0"/>
                <a:cs typeface="Arial" panose="020B0604020202020204" pitchFamily="34" charset="0"/>
              </a:rPr>
              <a:t>Rev. 3/16	F-175</a:t>
            </a: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p:txBody>
      </p:sp>
    </p:spTree>
    <p:extLst>
      <p:ext uri="{BB962C8B-B14F-4D97-AF65-F5344CB8AC3E}">
        <p14:creationId xmlns:p14="http://schemas.microsoft.com/office/powerpoint/2010/main" val="194459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BA9129F2-611B-4C22-ACD1-37CBD7311B61}" type="slidenum">
              <a:rPr kumimoji="0" lang="en-US" altLang="en-US" smtClean="0"/>
              <a:pPr>
                <a:spcBef>
                  <a:spcPct val="0"/>
                </a:spcBef>
              </a:pPr>
              <a:t>3</a:t>
            </a:fld>
            <a:endParaRPr kumimoji="0"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33307" y="4523517"/>
            <a:ext cx="5943600" cy="47874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en-US" altLang="en-US" sz="1700" b="1" dirty="0">
                <a:latin typeface="Helvetica" panose="020B0604020202020204" pitchFamily="34" charset="0"/>
              </a:rPr>
              <a:t>ALCOHOLICS ANONYMOUS</a:t>
            </a:r>
          </a:p>
          <a:p>
            <a:pPr algn="just"/>
            <a:r>
              <a:rPr lang="en-US" altLang="en-US" sz="1700" b="1" dirty="0">
                <a:latin typeface="Helvetica" panose="020B0604020202020204" pitchFamily="34" charset="0"/>
              </a:rPr>
              <a:t>[Local contact information]</a:t>
            </a:r>
          </a:p>
          <a:p>
            <a:pPr algn="just"/>
            <a:endParaRPr lang="en-US" altLang="en-US" sz="1700" b="1" dirty="0">
              <a:latin typeface="Helvetica" panose="020B0604020202020204" pitchFamily="34" charset="0"/>
            </a:endParaRPr>
          </a:p>
          <a:p>
            <a:pPr algn="just"/>
            <a:r>
              <a:rPr lang="en-US" altLang="en-US" sz="1700" b="1" dirty="0">
                <a:latin typeface="Helvetica" panose="020B0604020202020204" pitchFamily="34" charset="0"/>
              </a:rPr>
              <a:t>END OF NOTES SECTION</a:t>
            </a:r>
          </a:p>
          <a:p>
            <a:pPr algn="just"/>
            <a:r>
              <a:rPr lang="en-US" altLang="en-US" sz="1700" b="1" dirty="0">
                <a:latin typeface="Helvetica" panose="020B0604020202020204" pitchFamily="34" charset="0"/>
              </a:rPr>
              <a:t>[Feel free to use this slide to include as much local contact information as you would like. It is not necessary to keep the G.S.O. and Grapevine website links on this page. ]</a:t>
            </a:r>
          </a:p>
          <a:p>
            <a:pPr algn="just"/>
            <a:endParaRPr lang="en-US" altLang="en-US" sz="1700" b="1" dirty="0">
              <a:latin typeface="Helvetica" panose="020B0604020202020204" pitchFamily="34" charset="0"/>
            </a:endParaRPr>
          </a:p>
          <a:p>
            <a:pPr algn="just"/>
            <a:r>
              <a:rPr lang="en-US" altLang="en-US" sz="1700" b="1" dirty="0">
                <a:latin typeface="Helvetica" panose="020B0604020202020204" pitchFamily="34" charset="0"/>
              </a:rPr>
              <a:t>NOTE: To receive this presentation electronically, please email your request to </a:t>
            </a:r>
            <a:r>
              <a:rPr lang="en-US" altLang="en-US" sz="1700" b="1" dirty="0">
                <a:latin typeface="Helvetica" panose="020B0604020202020204" pitchFamily="34" charset="0"/>
                <a:hlinkClick r:id="rId3"/>
              </a:rPr>
              <a:t>cpc@aa.org</a:t>
            </a:r>
            <a:r>
              <a:rPr lang="en-US" altLang="en-US" sz="1700" b="1" dirty="0">
                <a:latin typeface="Helvetica" panose="020B0604020202020204" pitchFamily="34" charset="0"/>
              </a:rPr>
              <a:t>.</a:t>
            </a: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tabLst>
                <a:tab pos="5633438" algn="r"/>
              </a:tabLst>
            </a:pPr>
            <a:r>
              <a:rPr lang="en-US" altLang="en-US" sz="1000" b="1" dirty="0">
                <a:latin typeface="Arial" panose="020B0604020202020204" pitchFamily="34" charset="0"/>
                <a:cs typeface="Arial" panose="020B0604020202020204" pitchFamily="34" charset="0"/>
              </a:rPr>
              <a:t>Rev. 3/16	F-175</a:t>
            </a: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a:p>
            <a:pPr algn="just"/>
            <a:endParaRPr lang="en-US" altLang="en-US" sz="1700" b="1" dirty="0">
              <a:latin typeface="Helvetica" panose="020B0604020202020204" pitchFamily="34" charset="0"/>
            </a:endParaRPr>
          </a:p>
        </p:txBody>
      </p:sp>
    </p:spTree>
    <p:extLst>
      <p:ext uri="{BB962C8B-B14F-4D97-AF65-F5344CB8AC3E}">
        <p14:creationId xmlns:p14="http://schemas.microsoft.com/office/powerpoint/2010/main" val="227975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EEA89EDE-D3D0-400E-97D5-2885F12A2E6E}" type="slidenum">
              <a:rPr kumimoji="0" lang="en-US" altLang="en-US" smtClean="0"/>
              <a:pPr>
                <a:spcBef>
                  <a:spcPct val="0"/>
                </a:spcBef>
              </a:pPr>
              <a:t>4</a:t>
            </a:fld>
            <a:endParaRPr kumimoji="0"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568960" y="4561226"/>
            <a:ext cx="6177280" cy="35201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spcBef>
                <a:spcPts val="0"/>
              </a:spcBef>
              <a:spcAft>
                <a:spcPts val="628"/>
              </a:spcAft>
            </a:pPr>
            <a:r>
              <a:rPr lang="en-US" altLang="en-US" sz="1700" b="1" dirty="0">
                <a:latin typeface="Helvetica" panose="020B0604020202020204" pitchFamily="34" charset="0"/>
              </a:rPr>
              <a:t>SOME FACTS ABOUT A.A.</a:t>
            </a:r>
          </a:p>
          <a:p>
            <a:pPr algn="just">
              <a:spcBef>
                <a:spcPts val="0"/>
              </a:spcBef>
              <a:spcAft>
                <a:spcPts val="628"/>
              </a:spcAft>
            </a:pPr>
            <a:r>
              <a:rPr lang="en-US" altLang="en-US" sz="1700" b="1" dirty="0">
                <a:latin typeface="Helvetica" panose="020B0604020202020204" pitchFamily="34" charset="0"/>
              </a:rPr>
              <a:t>A.A. began in 1935 – with one alcoholic, Bill W., talking to another alcoholic, Dr. Bob S. The spirit at that meeting is the same spirit that still holds A.A. meetings together in approximately 180 countries.</a:t>
            </a:r>
          </a:p>
          <a:p>
            <a:pPr algn="just">
              <a:spcBef>
                <a:spcPts val="0"/>
              </a:spcBef>
              <a:spcAft>
                <a:spcPts val="628"/>
              </a:spcAft>
            </a:pPr>
            <a:r>
              <a:rPr lang="en-US" altLang="en-US" sz="1700" b="1" dirty="0">
                <a:latin typeface="Helvetica" panose="020B0604020202020204" pitchFamily="34" charset="0"/>
              </a:rPr>
              <a:t>While A.A. keeps no membership records, as of January 1, 2016 there were more than 67,000 groups and an estimated 1.38 million members in the U.S. and Canada. There are more than 117,000 groups worldwide, with approximately two million members in total.</a:t>
            </a:r>
            <a:r>
              <a:rPr lang="en-US" altLang="en-US" sz="1900" b="1" dirty="0">
                <a:latin typeface="Helvetica" panose="020B0604020202020204" pitchFamily="34" charset="0"/>
              </a:rPr>
              <a:t> </a:t>
            </a:r>
          </a:p>
        </p:txBody>
      </p:sp>
    </p:spTree>
    <p:extLst>
      <p:ext uri="{BB962C8B-B14F-4D97-AF65-F5344CB8AC3E}">
        <p14:creationId xmlns:p14="http://schemas.microsoft.com/office/powerpoint/2010/main" val="363200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F01DAD7F-276A-4EDA-95B4-55CEE4139F22}" type="slidenum">
              <a:rPr kumimoji="0" lang="en-US" altLang="en-US" smtClean="0"/>
              <a:pPr>
                <a:spcBef>
                  <a:spcPct val="0"/>
                </a:spcBef>
              </a:pPr>
              <a:t>5</a:t>
            </a:fld>
            <a:endParaRPr kumimoji="0" lang="en-US" altLang="en-US"/>
          </a:p>
        </p:txBody>
      </p:sp>
      <p:sp>
        <p:nvSpPr>
          <p:cNvPr id="23555" name="Rectangle 2"/>
          <p:cNvSpPr>
            <a:spLocks noGrp="1" noRot="1" noChangeAspect="1" noChangeArrowheads="1" noTextEdit="1"/>
          </p:cNvSpPr>
          <p:nvPr>
            <p:ph type="sldImg"/>
          </p:nvPr>
        </p:nvSpPr>
        <p:spPr>
          <a:xfrm>
            <a:off x="1257300" y="466725"/>
            <a:ext cx="4800600" cy="3600450"/>
          </a:xfrm>
          <a:ln/>
        </p:spPr>
      </p:sp>
      <p:sp>
        <p:nvSpPr>
          <p:cNvPr id="23556" name="Rectangle 4"/>
          <p:cNvSpPr>
            <a:spLocks noGrp="1" noChangeArrowheads="1"/>
          </p:cNvSpPr>
          <p:nvPr>
            <p:ph type="body" idx="1"/>
          </p:nvPr>
        </p:nvSpPr>
        <p:spPr>
          <a:xfrm>
            <a:off x="325120" y="4136256"/>
            <a:ext cx="6664960" cy="47881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spcAft>
                <a:spcPts val="628"/>
              </a:spcAft>
            </a:pPr>
            <a:r>
              <a:rPr lang="en-US" altLang="en-US" sz="1700" b="1" dirty="0">
                <a:latin typeface="Helvetica" panose="020B0604020202020204" pitchFamily="34" charset="0"/>
                <a:cs typeface="Helvetica" panose="020B0604020202020204" pitchFamily="34" charset="0"/>
              </a:rPr>
              <a:t>THE A.A. PROGRAM OF ACTION</a:t>
            </a:r>
          </a:p>
          <a:p>
            <a:pPr algn="just">
              <a:spcBef>
                <a:spcPts val="0"/>
              </a:spcBef>
            </a:pPr>
            <a:r>
              <a:rPr lang="en-US" altLang="en-US" sz="1700" b="1" dirty="0">
                <a:latin typeface="Helvetica" panose="020B0604020202020204" pitchFamily="34" charset="0"/>
                <a:cs typeface="Helvetica" panose="020B0604020202020204" pitchFamily="34" charset="0"/>
              </a:rPr>
              <a:t>The Twelve Steps are the basis of the program of recovery and contain suggested principles that outline the actions of our early members</a:t>
            </a:r>
            <a:r>
              <a:rPr lang="ja-JP" altLang="en-US" sz="1700" b="1" dirty="0">
                <a:latin typeface="Helvetica" panose="020B0604020202020204" pitchFamily="34" charset="0"/>
                <a:cs typeface="Helvetica" panose="020B0604020202020204" pitchFamily="34" charset="0"/>
              </a:rPr>
              <a:t>’</a:t>
            </a:r>
            <a:r>
              <a:rPr lang="en-US" altLang="ja-JP" sz="1700" b="1" dirty="0">
                <a:latin typeface="Helvetica" panose="020B0604020202020204" pitchFamily="34" charset="0"/>
                <a:cs typeface="Helvetica" panose="020B0604020202020204" pitchFamily="34" charset="0"/>
              </a:rPr>
              <a:t> experience with overcoming their alcoholism. Once someone has the desire to stop drinking, he or she attends meetings and practices the Twelve Steps to stay stopped. A.A. is not allied with any sect, denomination, politics, organization or institution. A.A. groups affiliate with no one and cooperate with all.</a:t>
            </a:r>
          </a:p>
          <a:p>
            <a:pPr algn="just"/>
            <a:r>
              <a:rPr lang="en-US" altLang="en-US" sz="1700" b="1" dirty="0">
                <a:latin typeface="Helvetica" panose="020B0604020202020204" pitchFamily="34" charset="0"/>
                <a:cs typeface="Helvetica" panose="020B0604020202020204" pitchFamily="34" charset="0"/>
              </a:rPr>
              <a:t>There are no new ideas, but rather a collection of broad spiritual principles and actions, including admission of the alcohol problem, acceptance of help from others, self-inventory, restitution for harms done, and service to others, especially to other alcoholics.</a:t>
            </a:r>
          </a:p>
          <a:p>
            <a:pPr algn="just"/>
            <a:r>
              <a:rPr lang="en-US" altLang="en-US" sz="1700" b="1" dirty="0">
                <a:latin typeface="Helvetica" panose="020B0604020202020204" pitchFamily="34" charset="0"/>
                <a:cs typeface="Helvetica" panose="020B0604020202020204" pitchFamily="34" charset="0"/>
              </a:rPr>
              <a:t>A.A. is not affiliated with any specific religion, but cooperates with the clergy of all faiths. A.A. has members who are atheist, agnostic, Christian, Buddhist, Muslim, Jewish, etc.  </a:t>
            </a:r>
          </a:p>
        </p:txBody>
      </p:sp>
    </p:spTree>
    <p:extLst>
      <p:ext uri="{BB962C8B-B14F-4D97-AF65-F5344CB8AC3E}">
        <p14:creationId xmlns:p14="http://schemas.microsoft.com/office/powerpoint/2010/main" val="108325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E583D862-7B37-4496-B036-ABB97B964E0B}" type="slidenum">
              <a:rPr kumimoji="0" lang="en-US" altLang="en-US" smtClean="0"/>
              <a:pPr>
                <a:spcBef>
                  <a:spcPct val="0"/>
                </a:spcBef>
              </a:pPr>
              <a:t>6</a:t>
            </a:fld>
            <a:endParaRPr kumimoji="0" lang="en-US" altLang="en-US"/>
          </a:p>
        </p:txBody>
      </p:sp>
      <p:sp>
        <p:nvSpPr>
          <p:cNvPr id="25603" name="Rectangle 2"/>
          <p:cNvSpPr>
            <a:spLocks noGrp="1" noRot="1" noChangeAspect="1" noChangeArrowheads="1" noTextEdit="1"/>
          </p:cNvSpPr>
          <p:nvPr>
            <p:ph type="sldImg"/>
          </p:nvPr>
        </p:nvSpPr>
        <p:spPr>
          <a:ln/>
        </p:spPr>
      </p:sp>
      <p:sp>
        <p:nvSpPr>
          <p:cNvPr id="25604" name="Rectangle 4"/>
          <p:cNvSpPr>
            <a:spLocks noGrp="1" noChangeArrowheads="1"/>
          </p:cNvSpPr>
          <p:nvPr>
            <p:ph type="body" idx="1"/>
          </p:nvPr>
        </p:nvSpPr>
        <p:spPr>
          <a:xfrm>
            <a:off x="568960" y="4561226"/>
            <a:ext cx="6339840" cy="4320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tabLst>
                <a:tab pos="239367" algn="l"/>
              </a:tabLst>
            </a:pPr>
            <a:r>
              <a:rPr lang="en-US" altLang="en-US" sz="1700" b="1" dirty="0">
                <a:latin typeface="Helvetica" panose="020B0604020202020204" pitchFamily="34" charset="0"/>
              </a:rPr>
              <a:t>A.A.’S SPIRIT OF SERVICE</a:t>
            </a:r>
          </a:p>
          <a:p>
            <a:pPr algn="just">
              <a:tabLst>
                <a:tab pos="239367" algn="l"/>
              </a:tabLst>
            </a:pPr>
            <a:r>
              <a:rPr lang="en-US" altLang="en-US" sz="1700" b="1" dirty="0">
                <a:latin typeface="Helvetica" panose="020B0604020202020204" pitchFamily="34" charset="0"/>
              </a:rPr>
              <a:t>A.A. members help other alcoholics in order to help themselves. From Page 89 of the Big Book, the basic text of </a:t>
            </a:r>
            <a:r>
              <a:rPr lang="en-US" altLang="en-US" sz="1700" b="1" i="1" dirty="0">
                <a:latin typeface="Helvetica" panose="020B0604020202020204" pitchFamily="34" charset="0"/>
              </a:rPr>
              <a:t>Alcoholics Anonymous</a:t>
            </a:r>
            <a:r>
              <a:rPr lang="en-US" altLang="en-US" sz="1700" b="1" dirty="0">
                <a:latin typeface="Helvetica" panose="020B0604020202020204" pitchFamily="34" charset="0"/>
              </a:rPr>
              <a:t>:  </a:t>
            </a:r>
            <a:r>
              <a:rPr lang="ja-JP" altLang="en-US" sz="1700" b="1" dirty="0">
                <a:latin typeface="Helvetica" panose="020B0604020202020204" pitchFamily="34" charset="0"/>
              </a:rPr>
              <a:t>“</a:t>
            </a:r>
            <a:r>
              <a:rPr lang="en-US" altLang="ja-JP" sz="1700" b="1" dirty="0">
                <a:latin typeface="Helvetica" panose="020B0604020202020204" pitchFamily="34" charset="0"/>
              </a:rPr>
              <a:t>Practical experience shows that nothing will so much insure immunity from drinking as intensive work with other alcoholics. It works when other activities fail…</a:t>
            </a:r>
            <a:r>
              <a:rPr lang="ja-JP" altLang="en-US" sz="1700" b="1" dirty="0">
                <a:latin typeface="Helvetica" panose="020B0604020202020204" pitchFamily="34" charset="0"/>
              </a:rPr>
              <a:t>”</a:t>
            </a:r>
            <a:endParaRPr lang="en-US" altLang="ja-JP" sz="1700" b="1" dirty="0">
              <a:latin typeface="Helvetica" panose="020B0604020202020204" pitchFamily="34" charset="0"/>
            </a:endParaRPr>
          </a:p>
          <a:p>
            <a:pPr>
              <a:tabLst>
                <a:tab pos="239367" algn="l"/>
              </a:tabLst>
            </a:pPr>
            <a:endParaRPr lang="en-US" altLang="en-US" sz="1700" b="1" dirty="0">
              <a:latin typeface="Helvetica" panose="020B0604020202020204" pitchFamily="34" charset="0"/>
            </a:endParaRPr>
          </a:p>
        </p:txBody>
      </p:sp>
    </p:spTree>
    <p:extLst>
      <p:ext uri="{BB962C8B-B14F-4D97-AF65-F5344CB8AC3E}">
        <p14:creationId xmlns:p14="http://schemas.microsoft.com/office/powerpoint/2010/main" val="77653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6ABE3EAE-1A21-4D36-8E6B-5D1A0B5344C3}" type="slidenum">
              <a:rPr kumimoji="0" lang="en-US" altLang="en-US" smtClean="0"/>
              <a:pPr>
                <a:spcBef>
                  <a:spcPct val="0"/>
                </a:spcBef>
              </a:pPr>
              <a:t>7</a:t>
            </a:fld>
            <a:endParaRPr kumimoji="0" lang="en-US" altLang="en-US"/>
          </a:p>
        </p:txBody>
      </p:sp>
      <p:sp>
        <p:nvSpPr>
          <p:cNvPr id="29699" name="Rectangle 2"/>
          <p:cNvSpPr>
            <a:spLocks noGrp="1" noRot="1" noChangeAspect="1" noChangeArrowheads="1" noTextEdit="1"/>
          </p:cNvSpPr>
          <p:nvPr>
            <p:ph type="sldImg"/>
          </p:nvPr>
        </p:nvSpPr>
        <p:spPr>
          <a:xfrm>
            <a:off x="1257300" y="579438"/>
            <a:ext cx="4800600" cy="3600450"/>
          </a:xfrm>
          <a:ln/>
        </p:spPr>
      </p:sp>
      <p:sp>
        <p:nvSpPr>
          <p:cNvPr id="29700" name="Rectangle 4"/>
          <p:cNvSpPr>
            <a:spLocks noGrp="1" noChangeArrowheads="1"/>
          </p:cNvSpPr>
          <p:nvPr>
            <p:ph type="body" idx="1"/>
          </p:nvPr>
        </p:nvSpPr>
        <p:spPr>
          <a:xfrm>
            <a:off x="422656" y="4328409"/>
            <a:ext cx="6502400" cy="453401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p>
            <a:pPr>
              <a:tabLst>
                <a:tab pos="239367" algn="l"/>
              </a:tabLst>
              <a:defRPr/>
            </a:pPr>
            <a:r>
              <a:rPr lang="en-US" altLang="en-US" sz="1700" b="1" dirty="0">
                <a:latin typeface="Helvetica" panose="020B0604020202020204" pitchFamily="34" charset="0"/>
              </a:rPr>
              <a:t>A.A.’</a:t>
            </a:r>
            <a:r>
              <a:rPr lang="en-US" altLang="ja-JP" sz="1700" b="1" dirty="0">
                <a:latin typeface="Helvetica" panose="020B0604020202020204" pitchFamily="34" charset="0"/>
              </a:rPr>
              <a:t>S TRADITIONS CAN BE SUMMARIZED AS FOLLOWS</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The importance of group unity. </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Focusing only on helping alcoholics.   </a:t>
            </a:r>
          </a:p>
          <a:p>
            <a:pPr marL="121346" indent="-121346" algn="just">
              <a:buFontTx/>
              <a:buChar char="•"/>
              <a:tabLst>
                <a:tab pos="239367" algn="l"/>
              </a:tabLst>
              <a:defRPr/>
            </a:pPr>
            <a:r>
              <a:rPr lang="en-US" altLang="ja-JP" sz="1700" b="1" dirty="0">
                <a:latin typeface="Helvetica" panose="020B0604020202020204" pitchFamily="34" charset="0"/>
                <a:cs typeface="Helvetica" panose="020B0604020202020204" pitchFamily="34" charset="0"/>
              </a:rPr>
              <a:t>“A desire to stop drinking” is the only membership requirement. 	</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Self-support by voluntary contributions from A.A. members only, declining monetary contributions from non-A.A. sources.</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No affiliation or endorsement of other causes, including religion, alcohol education, reform or prevention.</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Non-professional.</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Group and member autonomy.</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Personal anonymity as A.A. members at the public level including social media.</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Principles before personalities.</a:t>
            </a:r>
          </a:p>
          <a:p>
            <a:pPr marL="121346" indent="-121346" algn="just">
              <a:buFontTx/>
              <a:buChar char="•"/>
              <a:tabLst>
                <a:tab pos="239367" algn="l"/>
              </a:tabLst>
              <a:defRPr/>
            </a:pPr>
            <a:r>
              <a:rPr lang="en-US" altLang="en-US" sz="1700" b="1" dirty="0">
                <a:latin typeface="Helvetica" panose="020B0604020202020204" pitchFamily="34" charset="0"/>
                <a:cs typeface="Helvetica" panose="020B0604020202020204" pitchFamily="34" charset="0"/>
              </a:rPr>
              <a:t>Alcoholics Anonymous has no opinion on outside issues, hence the A.A. name ought not to be drawn into public controversy.</a:t>
            </a:r>
          </a:p>
          <a:p>
            <a:pPr>
              <a:lnSpc>
                <a:spcPct val="80000"/>
              </a:lnSpc>
              <a:tabLst>
                <a:tab pos="239367" algn="l"/>
              </a:tabLst>
              <a:defRPr/>
            </a:pPr>
            <a:endParaRPr lang="en-US" altLang="en-US" sz="17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3092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FDDF93B2-ADC2-4D4C-B7C7-29ACA03E0169}" type="slidenum">
              <a:rPr kumimoji="0" lang="en-US" altLang="en-US" smtClean="0"/>
              <a:pPr>
                <a:spcBef>
                  <a:spcPct val="0"/>
                </a:spcBef>
              </a:pPr>
              <a:t>8</a:t>
            </a:fld>
            <a:endParaRPr kumimoji="0" lang="en-US" altLang="en-US"/>
          </a:p>
        </p:txBody>
      </p:sp>
      <p:sp>
        <p:nvSpPr>
          <p:cNvPr id="27651" name="Rectangle 2"/>
          <p:cNvSpPr>
            <a:spLocks noGrp="1" noRot="1" noChangeAspect="1" noChangeArrowheads="1" noTextEdit="1"/>
          </p:cNvSpPr>
          <p:nvPr>
            <p:ph type="sldImg"/>
          </p:nvPr>
        </p:nvSpPr>
        <p:spPr>
          <a:ln/>
        </p:spPr>
      </p:sp>
      <p:sp>
        <p:nvSpPr>
          <p:cNvPr id="119812" name="Rectangle 4"/>
          <p:cNvSpPr>
            <a:spLocks noGrp="1" noChangeArrowheads="1"/>
          </p:cNvSpPr>
          <p:nvPr>
            <p:ph type="body" idx="1"/>
          </p:nvPr>
        </p:nvSpPr>
        <p:spPr>
          <a:xfrm>
            <a:off x="770467" y="4561226"/>
            <a:ext cx="5687906" cy="4320213"/>
          </a:xfrm>
          <a:ln/>
        </p:spPr>
        <p:txBody>
          <a:bodyPr/>
          <a:lstStyle/>
          <a:p>
            <a:pPr algn="just">
              <a:defRPr/>
            </a:pPr>
            <a:r>
              <a:rPr lang="en-US" altLang="en-US" sz="1700" b="1" dirty="0">
                <a:solidFill>
                  <a:srgbClr val="000000"/>
                </a:solidFill>
                <a:latin typeface="Helvetica" panose="020B0604020202020204" pitchFamily="34" charset="0"/>
              </a:rPr>
              <a:t>A.A. UNITY</a:t>
            </a:r>
          </a:p>
          <a:p>
            <a:pPr algn="just">
              <a:defRPr/>
            </a:pPr>
            <a:r>
              <a:rPr lang="en-US" altLang="en-US" sz="1700" b="1" dirty="0">
                <a:latin typeface="Helvetica" panose="020B0604020202020204" pitchFamily="34" charset="0"/>
              </a:rPr>
              <a:t>A.A. is not a professional organization – it is a Fellowship of men and women who share their experience, strength and hope with each other. </a:t>
            </a:r>
          </a:p>
          <a:p>
            <a:pPr algn="just">
              <a:defRPr/>
            </a:pPr>
            <a:r>
              <a:rPr lang="en-US" altLang="en-US" sz="1700" b="1" dirty="0">
                <a:latin typeface="Helvetica" panose="020B0604020202020204" pitchFamily="34" charset="0"/>
              </a:rPr>
              <a:t>A.A. members are all equals with </a:t>
            </a:r>
            <a:r>
              <a:rPr lang="en-US" altLang="ja-JP" sz="1700" b="1" dirty="0">
                <a:latin typeface="Helvetica" panose="020B0604020202020204" pitchFamily="34" charset="0"/>
              </a:rPr>
              <a:t>leaders who have no authority, just a sense of service and responsibility.</a:t>
            </a:r>
          </a:p>
          <a:p>
            <a:pPr algn="just">
              <a:defRPr/>
            </a:pPr>
            <a:r>
              <a:rPr lang="en-US" altLang="en-US" sz="1700" b="1" dirty="0">
                <a:latin typeface="Helvetica" panose="020B0604020202020204" pitchFamily="34" charset="0"/>
              </a:rPr>
              <a:t>A.A.’</a:t>
            </a:r>
            <a:r>
              <a:rPr lang="en-US" altLang="ja-JP" sz="1700" b="1" dirty="0">
                <a:latin typeface="Helvetica" panose="020B0604020202020204" pitchFamily="34" charset="0"/>
              </a:rPr>
              <a:t>s Twelve Traditions are a set of principles that ensure A.A.’s future by promoting A.A. unity and providing guidance for members and groups in their relations with each other and with the world at large.  </a:t>
            </a:r>
            <a:endParaRPr lang="en-US" altLang="en-US" sz="1700" b="1" dirty="0">
              <a:latin typeface="Helvetica" panose="020B0604020202020204" pitchFamily="34" charset="0"/>
            </a:endParaRPr>
          </a:p>
        </p:txBody>
      </p:sp>
    </p:spTree>
    <p:extLst>
      <p:ext uri="{BB962C8B-B14F-4D97-AF65-F5344CB8AC3E}">
        <p14:creationId xmlns:p14="http://schemas.microsoft.com/office/powerpoint/2010/main" val="340173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MS PGothic" panose="020B0600070205080204" pitchFamily="34" charset="-128"/>
              </a:defRPr>
            </a:lvl1pPr>
            <a:lvl2pPr marL="777943" indent="-299209">
              <a:spcBef>
                <a:spcPct val="30000"/>
              </a:spcBef>
              <a:defRPr kumimoji="1" sz="1300">
                <a:solidFill>
                  <a:schemeClr val="tx1"/>
                </a:solidFill>
                <a:latin typeface="Arial" panose="020B0604020202020204" pitchFamily="34" charset="0"/>
                <a:ea typeface="MS PGothic" panose="020B0600070205080204" pitchFamily="34" charset="-128"/>
              </a:defRPr>
            </a:lvl2pPr>
            <a:lvl3pPr marL="1196835" indent="-239367">
              <a:spcBef>
                <a:spcPct val="30000"/>
              </a:spcBef>
              <a:defRPr kumimoji="1" sz="1300">
                <a:solidFill>
                  <a:schemeClr val="tx1"/>
                </a:solidFill>
                <a:latin typeface="Arial" panose="020B0604020202020204" pitchFamily="34" charset="0"/>
                <a:ea typeface="MS PGothic" panose="020B0600070205080204" pitchFamily="34" charset="-128"/>
              </a:defRPr>
            </a:lvl3pPr>
            <a:lvl4pPr marL="1675569" indent="-239367">
              <a:spcBef>
                <a:spcPct val="30000"/>
              </a:spcBef>
              <a:defRPr kumimoji="1" sz="1300">
                <a:solidFill>
                  <a:schemeClr val="tx1"/>
                </a:solidFill>
                <a:latin typeface="Arial" panose="020B0604020202020204" pitchFamily="34" charset="0"/>
                <a:ea typeface="MS PGothic" panose="020B0600070205080204" pitchFamily="34" charset="-128"/>
              </a:defRPr>
            </a:lvl4pPr>
            <a:lvl5pPr marL="2154304" indent="-239367">
              <a:spcBef>
                <a:spcPct val="30000"/>
              </a:spcBef>
              <a:defRPr kumimoji="1" sz="1300">
                <a:solidFill>
                  <a:schemeClr val="tx1"/>
                </a:solidFill>
                <a:latin typeface="Arial" panose="020B0604020202020204" pitchFamily="34" charset="0"/>
                <a:ea typeface="MS PGothic" panose="020B0600070205080204" pitchFamily="34" charset="-128"/>
              </a:defRPr>
            </a:lvl5pPr>
            <a:lvl6pPr marL="2633038"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6pPr>
            <a:lvl7pPr marL="3111772"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7pPr>
            <a:lvl8pPr marL="3590506"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8pPr>
            <a:lvl9pPr marL="4069240" indent="-239367" eaLnBrk="0" fontAlgn="base" hangingPunct="0">
              <a:spcBef>
                <a:spcPct val="30000"/>
              </a:spcBef>
              <a:spcAft>
                <a:spcPct val="0"/>
              </a:spcAft>
              <a:defRPr kumimoji="1" sz="1300">
                <a:solidFill>
                  <a:schemeClr val="tx1"/>
                </a:solidFill>
                <a:latin typeface="Arial" panose="020B0604020202020204" pitchFamily="34" charset="0"/>
                <a:ea typeface="MS PGothic" panose="020B0600070205080204" pitchFamily="34" charset="-128"/>
              </a:defRPr>
            </a:lvl9pPr>
          </a:lstStyle>
          <a:p>
            <a:pPr>
              <a:spcBef>
                <a:spcPct val="0"/>
              </a:spcBef>
            </a:pPr>
            <a:fld id="{14871393-B09F-4E7B-B2FD-014E00CE52FB}" type="slidenum">
              <a:rPr kumimoji="0" lang="en-US" altLang="en-US" smtClean="0"/>
              <a:pPr>
                <a:spcBef>
                  <a:spcPct val="0"/>
                </a:spcBef>
              </a:pPr>
              <a:t>9</a:t>
            </a:fld>
            <a:endParaRPr kumimoji="0" lang="en-US" altLang="en-US"/>
          </a:p>
        </p:txBody>
      </p:sp>
      <p:sp>
        <p:nvSpPr>
          <p:cNvPr id="31747" name="Rectangle 2"/>
          <p:cNvSpPr>
            <a:spLocks noGrp="1" noRot="1" noChangeAspect="1" noChangeArrowheads="1" noTextEdit="1"/>
          </p:cNvSpPr>
          <p:nvPr>
            <p:ph type="sldImg"/>
          </p:nvPr>
        </p:nvSpPr>
        <p:spPr>
          <a:ln/>
        </p:spPr>
      </p:sp>
      <p:sp>
        <p:nvSpPr>
          <p:cNvPr id="121860" name="Rectangle 4"/>
          <p:cNvSpPr>
            <a:spLocks noGrp="1" noChangeArrowheads="1"/>
          </p:cNvSpPr>
          <p:nvPr>
            <p:ph type="body" idx="1"/>
          </p:nvPr>
        </p:nvSpPr>
        <p:spPr>
          <a:xfrm>
            <a:off x="487680" y="4561226"/>
            <a:ext cx="6258560" cy="4320213"/>
          </a:xfrm>
          <a:ln/>
        </p:spPr>
        <p:txBody>
          <a:bodyPr/>
          <a:lstStyle/>
          <a:p>
            <a:pPr marL="107715" algn="just">
              <a:tabLst>
                <a:tab pos="425541" algn="l"/>
              </a:tabLst>
              <a:defRPr/>
            </a:pPr>
            <a:r>
              <a:rPr lang="en-US" sz="1700" b="1" dirty="0">
                <a:latin typeface="Helvetica"/>
                <a:ea typeface="ＭＳ Ｐゴシック" charset="0"/>
                <a:cs typeface="Helvetica"/>
              </a:rPr>
              <a:t>WHAT DOES A.A. DO?</a:t>
            </a:r>
          </a:p>
          <a:p>
            <a:pPr marL="299209" indent="-191494" algn="just">
              <a:buFont typeface="Arial" panose="020B0604020202020204" pitchFamily="34" charset="0"/>
              <a:buChar char="•"/>
              <a:tabLst>
                <a:tab pos="425541" algn="l"/>
              </a:tabLst>
              <a:defRPr/>
            </a:pPr>
            <a:r>
              <a:rPr lang="en-US" sz="1700" b="1" dirty="0">
                <a:latin typeface="Helvetica"/>
                <a:ea typeface="ＭＳ Ｐゴシック" charset="0"/>
                <a:cs typeface="Helvetica"/>
              </a:rPr>
              <a:t>The A.A. program of recovery, set forth in our Twelve Steps, offers the alcoholic a way to stop drinking alcohol, and stay stopped; and become a useful and productive member of society.</a:t>
            </a:r>
          </a:p>
          <a:p>
            <a:pPr marL="299209" indent="-191494" algn="just">
              <a:buFont typeface="Arial" panose="020B0604020202020204" pitchFamily="34" charset="0"/>
              <a:buChar char="•"/>
              <a:tabLst>
                <a:tab pos="425541" algn="l"/>
              </a:tabLst>
              <a:defRPr/>
            </a:pPr>
            <a:r>
              <a:rPr lang="en-US" sz="1700" b="1" dirty="0">
                <a:latin typeface="Helvetica"/>
                <a:ea typeface="ＭＳ Ｐゴシック" charset="0"/>
                <a:cs typeface="Helvetica"/>
              </a:rPr>
              <a:t>This recovery program is discussed at A.A. group meetings.</a:t>
            </a:r>
          </a:p>
          <a:p>
            <a:pPr marL="299209" indent="-191494" algn="just">
              <a:buFont typeface="Arial" panose="020B0604020202020204" pitchFamily="34" charset="0"/>
              <a:buChar char="•"/>
              <a:tabLst>
                <a:tab pos="425541" algn="l"/>
              </a:tabLst>
              <a:defRPr/>
            </a:pPr>
            <a:r>
              <a:rPr lang="en-US" sz="1700" b="1" dirty="0">
                <a:latin typeface="Helvetica"/>
                <a:ea typeface="ＭＳ Ｐゴシック" charset="0"/>
                <a:cs typeface="Helvetica"/>
              </a:rPr>
              <a:t>A.A. members share their experience with anyone seeking help with a drinking problem.</a:t>
            </a:r>
          </a:p>
          <a:p>
            <a:pPr marL="299209" indent="-191494" algn="just">
              <a:buFont typeface="Arial" panose="020B0604020202020204" pitchFamily="34" charset="0"/>
              <a:buChar char="•"/>
              <a:tabLst>
                <a:tab pos="425541" algn="l"/>
              </a:tabLst>
              <a:defRPr/>
            </a:pPr>
            <a:r>
              <a:rPr lang="en-US" sz="1700" b="1" dirty="0">
                <a:latin typeface="Helvetica"/>
                <a:ea typeface="ＭＳ Ｐゴシック" charset="0"/>
                <a:cs typeface="Helvetica"/>
              </a:rPr>
              <a:t>A.A. members give person-to-person attention to the alcoholic coming to A.A. This is ongoing, informal and unpaid.  </a:t>
            </a:r>
          </a:p>
          <a:p>
            <a:pPr marL="299209" indent="-191494" algn="just">
              <a:buFont typeface="Arial" panose="020B0604020202020204" pitchFamily="34" charset="0"/>
              <a:buChar char="•"/>
              <a:tabLst>
                <a:tab pos="425541" algn="l"/>
              </a:tabLst>
              <a:defRPr/>
            </a:pPr>
            <a:r>
              <a:rPr lang="en-US" sz="1700" b="1" dirty="0">
                <a:latin typeface="Helvetica"/>
                <a:ea typeface="ＭＳ Ｐゴシック" charset="0"/>
                <a:cs typeface="Helvetica"/>
              </a:rPr>
              <a:t>Local A.A. committees bring the A.A. message to alcoholics, upon request, as well as to professionals who encounter alcoholics in the course of their work.  </a:t>
            </a:r>
          </a:p>
          <a:p>
            <a:pPr marL="425541" indent="-425541">
              <a:buFontTx/>
              <a:buChar char="•"/>
              <a:tabLst>
                <a:tab pos="425541" algn="l"/>
              </a:tabLst>
              <a:defRPr/>
            </a:pPr>
            <a:endParaRPr lang="en-US" sz="1700" b="1" dirty="0">
              <a:latin typeface="Helvetica"/>
              <a:ea typeface="ＭＳ Ｐゴシック" charset="0"/>
              <a:cs typeface="Helvetica"/>
            </a:endParaRPr>
          </a:p>
        </p:txBody>
      </p:sp>
    </p:spTree>
    <p:extLst>
      <p:ext uri="{BB962C8B-B14F-4D97-AF65-F5344CB8AC3E}">
        <p14:creationId xmlns:p14="http://schemas.microsoft.com/office/powerpoint/2010/main" val="122084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8F4C49-A814-4A82-A755-15EE3E172F74}" type="slidenum">
              <a:rPr lang="en-US" altLang="en-US"/>
              <a:pPr>
                <a:defRPr/>
              </a:pPr>
              <a:t>‹#›</a:t>
            </a:fld>
            <a:endParaRPr lang="en-US" altLang="en-US"/>
          </a:p>
        </p:txBody>
      </p:sp>
    </p:spTree>
    <p:extLst>
      <p:ext uri="{BB962C8B-B14F-4D97-AF65-F5344CB8AC3E}">
        <p14:creationId xmlns:p14="http://schemas.microsoft.com/office/powerpoint/2010/main" val="336719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4" name="Text Placeholder 3"/>
          <p:cNvSpPr>
            <a:spLocks noGrp="1"/>
          </p:cNvSpPr>
          <p:nvPr>
            <p:ph type="body" sz="half" idx="2"/>
          </p:nvPr>
        </p:nvSpPr>
        <p:spPr>
          <a:xfrm>
            <a:off x="777240" y="4639235"/>
            <a:ext cx="7585710" cy="1371600"/>
          </a:xfrm>
        </p:spPr>
        <p:txBody>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CA2FE4-3B9B-4BB5-B0DF-504013645A55}" type="slidenum">
              <a:rPr lang="en-US" altLang="en-US"/>
              <a:pPr>
                <a:defRPr/>
              </a:pPr>
              <a:t>‹#›</a:t>
            </a:fld>
            <a:endParaRPr lang="en-US" altLang="en-US"/>
          </a:p>
        </p:txBody>
      </p:sp>
    </p:spTree>
    <p:extLst>
      <p:ext uri="{BB962C8B-B14F-4D97-AF65-F5344CB8AC3E}">
        <p14:creationId xmlns:p14="http://schemas.microsoft.com/office/powerpoint/2010/main" val="424121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D4B401-1DE0-476B-B5CD-8E79D4FA1852}" type="slidenum">
              <a:rPr lang="en-US" altLang="en-US"/>
              <a:pPr>
                <a:defRPr/>
              </a:pPr>
              <a:t>‹#›</a:t>
            </a:fld>
            <a:endParaRPr lang="en-US" altLang="en-US"/>
          </a:p>
        </p:txBody>
      </p:sp>
    </p:spTree>
    <p:extLst>
      <p:ext uri="{BB962C8B-B14F-4D97-AF65-F5344CB8AC3E}">
        <p14:creationId xmlns:p14="http://schemas.microsoft.com/office/powerpoint/2010/main" val="115229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E31BF3-0FB9-47C7-9D2C-17634E6A7001}" type="slidenum">
              <a:rPr lang="en-US" altLang="en-US"/>
              <a:pPr>
                <a:defRPr/>
              </a:pPr>
              <a:t>‹#›</a:t>
            </a:fld>
            <a:endParaRPr lang="en-US" altLang="en-US"/>
          </a:p>
        </p:txBody>
      </p:sp>
    </p:spTree>
    <p:extLst>
      <p:ext uri="{BB962C8B-B14F-4D97-AF65-F5344CB8AC3E}">
        <p14:creationId xmlns:p14="http://schemas.microsoft.com/office/powerpoint/2010/main" val="23393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E32B14-77AA-4B11-A096-03719F5BEF21}" type="slidenum">
              <a:rPr lang="en-US" altLang="en-US"/>
              <a:pPr>
                <a:defRPr/>
              </a:pPr>
              <a:t>‹#›</a:t>
            </a:fld>
            <a:endParaRPr lang="en-US" altLang="en-US"/>
          </a:p>
        </p:txBody>
      </p:sp>
    </p:spTree>
    <p:extLst>
      <p:ext uri="{BB962C8B-B14F-4D97-AF65-F5344CB8AC3E}">
        <p14:creationId xmlns:p14="http://schemas.microsoft.com/office/powerpoint/2010/main" val="332175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6768AE-529D-44F1-A771-1D13B18EEB6D}" type="slidenum">
              <a:rPr lang="en-US" altLang="en-US"/>
              <a:pPr>
                <a:defRPr/>
              </a:pPr>
              <a:t>‹#›</a:t>
            </a:fld>
            <a:endParaRPr lang="en-US" altLang="en-US"/>
          </a:p>
        </p:txBody>
      </p:sp>
    </p:spTree>
    <p:extLst>
      <p:ext uri="{BB962C8B-B14F-4D97-AF65-F5344CB8AC3E}">
        <p14:creationId xmlns:p14="http://schemas.microsoft.com/office/powerpoint/2010/main" val="251119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F952DD-CDF8-4CB2-89B7-1F5E46F9A525}" type="slidenum">
              <a:rPr lang="en-US" altLang="en-US"/>
              <a:pPr>
                <a:defRPr/>
              </a:pPr>
              <a:t>‹#›</a:t>
            </a:fld>
            <a:endParaRPr lang="en-US" altLang="en-US"/>
          </a:p>
        </p:txBody>
      </p:sp>
    </p:spTree>
    <p:extLst>
      <p:ext uri="{BB962C8B-B14F-4D97-AF65-F5344CB8AC3E}">
        <p14:creationId xmlns:p14="http://schemas.microsoft.com/office/powerpoint/2010/main" val="409671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273490-A9E3-4786-BAD5-2BF6FF7220E8}" type="slidenum">
              <a:rPr lang="en-US" altLang="en-US"/>
              <a:pPr>
                <a:defRPr/>
              </a:pPr>
              <a:t>‹#›</a:t>
            </a:fld>
            <a:endParaRPr lang="en-US" altLang="en-US"/>
          </a:p>
        </p:txBody>
      </p:sp>
    </p:spTree>
    <p:extLst>
      <p:ext uri="{BB962C8B-B14F-4D97-AF65-F5344CB8AC3E}">
        <p14:creationId xmlns:p14="http://schemas.microsoft.com/office/powerpoint/2010/main" val="389460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C7D3B9-6D11-4AFE-B6C2-224F29683BD3}" type="slidenum">
              <a:rPr lang="en-US" altLang="en-US"/>
              <a:pPr>
                <a:defRPr/>
              </a:pPr>
              <a:t>‹#›</a:t>
            </a:fld>
            <a:endParaRPr lang="en-US" altLang="en-US"/>
          </a:p>
        </p:txBody>
      </p:sp>
    </p:spTree>
    <p:extLst>
      <p:ext uri="{BB962C8B-B14F-4D97-AF65-F5344CB8AC3E}">
        <p14:creationId xmlns:p14="http://schemas.microsoft.com/office/powerpoint/2010/main" val="157987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EEE72F-C56B-4BA5-A171-A333F5EDFF91}" type="slidenum">
              <a:rPr lang="en-US" altLang="en-US"/>
              <a:pPr>
                <a:defRPr/>
              </a:pPr>
              <a:t>‹#›</a:t>
            </a:fld>
            <a:endParaRPr lang="en-US" altLang="en-US"/>
          </a:p>
        </p:txBody>
      </p:sp>
    </p:spTree>
    <p:extLst>
      <p:ext uri="{BB962C8B-B14F-4D97-AF65-F5344CB8AC3E}">
        <p14:creationId xmlns:p14="http://schemas.microsoft.com/office/powerpoint/2010/main" val="353747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929" y="1828801"/>
            <a:ext cx="3566160" cy="3657600"/>
          </a:xfrm>
        </p:spPr>
        <p:txBody>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4CEC2-A6CA-4D96-9D97-6C21F4D54BEC}" type="slidenum">
              <a:rPr lang="en-US" altLang="en-US"/>
              <a:pPr>
                <a:defRPr/>
              </a:pPr>
              <a:t>‹#›</a:t>
            </a:fld>
            <a:endParaRPr lang="en-US" altLang="en-US"/>
          </a:p>
        </p:txBody>
      </p:sp>
    </p:spTree>
    <p:extLst>
      <p:ext uri="{BB962C8B-B14F-4D97-AF65-F5344CB8AC3E}">
        <p14:creationId xmlns:p14="http://schemas.microsoft.com/office/powerpoint/2010/main" val="70305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4" name="Text Placeholder 3"/>
          <p:cNvSpPr>
            <a:spLocks noGrp="1"/>
          </p:cNvSpPr>
          <p:nvPr>
            <p:ph type="body" sz="half" idx="2"/>
          </p:nvPr>
        </p:nvSpPr>
        <p:spPr>
          <a:xfrm>
            <a:off x="777240" y="1828800"/>
            <a:ext cx="3566160" cy="3657600"/>
          </a:xfrm>
        </p:spPr>
        <p:txBody>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EB2102-9874-49E4-A967-2AB028717E9A}" type="slidenum">
              <a:rPr lang="en-US" altLang="en-US"/>
              <a:pPr>
                <a:defRPr/>
              </a:pPr>
              <a:t>‹#›</a:t>
            </a:fld>
            <a:endParaRPr lang="en-US" altLang="en-US"/>
          </a:p>
        </p:txBody>
      </p:sp>
    </p:spTree>
    <p:extLst>
      <p:ext uri="{BB962C8B-B14F-4D97-AF65-F5344CB8AC3E}">
        <p14:creationId xmlns:p14="http://schemas.microsoft.com/office/powerpoint/2010/main" val="301584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39999">
              <a:srgbClr val="FEFEFE"/>
            </a:gs>
            <a:gs pos="100000">
              <a:srgbClr val="7C7C7C"/>
            </a:gs>
          </a:gsLst>
          <a:lin ang="5400000"/>
        </a:grad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eaLnBrk="0" hangingPunct="0">
              <a:defRPr sz="1100">
                <a:solidFill>
                  <a:schemeClr val="tx1">
                    <a:tint val="75000"/>
                  </a:schemeClr>
                </a:solidFill>
                <a:effectLst>
                  <a:outerShdw blurRad="101600" dist="63500" dir="2700000" algn="tl" rotWithShape="0">
                    <a:prstClr val="black">
                      <a:alpha val="75000"/>
                    </a:prstClr>
                  </a:outerShdw>
                </a:effectLst>
                <a:latin typeface="Arial" charset="0"/>
                <a:ea typeface="ＭＳ Ｐゴシック" charset="0"/>
                <a:cs typeface="+mn-cs"/>
              </a:defRPr>
            </a:lvl1pPr>
          </a:lstStyle>
          <a:p>
            <a:pPr>
              <a:defRPr/>
            </a:pPr>
            <a:endParaRPr lang="en-US"/>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eaLnBrk="0" hangingPunct="0">
              <a:defRPr sz="1100">
                <a:solidFill>
                  <a:schemeClr val="tx1">
                    <a:tint val="75000"/>
                  </a:schemeClr>
                </a:solidFill>
                <a:effectLst>
                  <a:outerShdw blurRad="101600" dist="63500" dir="2700000" algn="tl" rotWithShape="0">
                    <a:prstClr val="black">
                      <a:alpha val="75000"/>
                    </a:prstClr>
                  </a:outerShdw>
                </a:effectLst>
                <a:latin typeface="Arial" charset="0"/>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100">
                <a:solidFill>
                  <a:srgbClr val="898989"/>
                </a:solidFill>
                <a:effectLst>
                  <a:outerShdw blurRad="38100" dist="38100" dir="2700000" algn="tl">
                    <a:srgbClr val="C0C0C0"/>
                  </a:outerShdw>
                </a:effectLst>
              </a:defRPr>
            </a:lvl1pPr>
          </a:lstStyle>
          <a:p>
            <a:pPr>
              <a:defRPr/>
            </a:pPr>
            <a:fld id="{2E4B295E-BA7E-4C58-B809-A6CCC84185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 id="2147485258" r:id="rId12"/>
  </p:sldLayoutIdLst>
  <p:txStyles>
    <p:titleStyle>
      <a:lvl1pPr algn="ctr" rtl="0" eaLnBrk="0" fontAlgn="base" hangingPunct="0">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600" b="1">
          <a:solidFill>
            <a:schemeClr val="tx1"/>
          </a:solidFill>
          <a:latin typeface="Franklin Gothic Medium" charset="0"/>
          <a:ea typeface="MS PGothic" panose="020B0600070205080204" pitchFamily="34" charset="-128"/>
          <a:cs typeface="ＭＳ Ｐゴシック" charset="0"/>
        </a:defRPr>
      </a:lvl2pPr>
      <a:lvl3pPr algn="ctr" rtl="0" eaLnBrk="0" fontAlgn="base" hangingPunct="0">
        <a:spcBef>
          <a:spcPct val="0"/>
        </a:spcBef>
        <a:spcAft>
          <a:spcPct val="0"/>
        </a:spcAft>
        <a:defRPr sz="5600" b="1">
          <a:solidFill>
            <a:schemeClr val="tx1"/>
          </a:solidFill>
          <a:latin typeface="Franklin Gothic Medium" charset="0"/>
          <a:ea typeface="MS PGothic" panose="020B0600070205080204" pitchFamily="34" charset="-128"/>
          <a:cs typeface="ＭＳ Ｐゴシック" charset="0"/>
        </a:defRPr>
      </a:lvl3pPr>
      <a:lvl4pPr algn="ctr" rtl="0" eaLnBrk="0" fontAlgn="base" hangingPunct="0">
        <a:spcBef>
          <a:spcPct val="0"/>
        </a:spcBef>
        <a:spcAft>
          <a:spcPct val="0"/>
        </a:spcAft>
        <a:defRPr sz="5600" b="1">
          <a:solidFill>
            <a:schemeClr val="tx1"/>
          </a:solidFill>
          <a:latin typeface="Franklin Gothic Medium" charset="0"/>
          <a:ea typeface="MS PGothic" panose="020B0600070205080204" pitchFamily="34" charset="-128"/>
          <a:cs typeface="ＭＳ Ｐゴシック" charset="0"/>
        </a:defRPr>
      </a:lvl4pPr>
      <a:lvl5pPr algn="ctr" rtl="0" eaLnBrk="0" fontAlgn="base" hangingPunct="0">
        <a:spcBef>
          <a:spcPct val="0"/>
        </a:spcBef>
        <a:spcAft>
          <a:spcPct val="0"/>
        </a:spcAft>
        <a:defRPr sz="5600" b="1">
          <a:solidFill>
            <a:schemeClr val="tx1"/>
          </a:solidFill>
          <a:latin typeface="Franklin Gothic Medium" charset="0"/>
          <a:ea typeface="MS PGothic" panose="020B0600070205080204" pitchFamily="34" charset="-128"/>
          <a:cs typeface="ＭＳ Ｐゴシック" charset="0"/>
        </a:defRPr>
      </a:lvl5pPr>
      <a:lvl6pPr marL="457200" algn="ctr" rtl="0" fontAlgn="base">
        <a:spcBef>
          <a:spcPct val="0"/>
        </a:spcBef>
        <a:spcAft>
          <a:spcPct val="0"/>
        </a:spcAft>
        <a:defRPr sz="5600" b="1">
          <a:solidFill>
            <a:schemeClr val="tx1"/>
          </a:solidFill>
          <a:latin typeface="Franklin Gothic Medium" charset="0"/>
          <a:ea typeface="ＭＳ Ｐゴシック" charset="0"/>
          <a:cs typeface="ＭＳ Ｐゴシック" charset="0"/>
        </a:defRPr>
      </a:lvl6pPr>
      <a:lvl7pPr marL="914400" algn="ctr" rtl="0" fontAlgn="base">
        <a:spcBef>
          <a:spcPct val="0"/>
        </a:spcBef>
        <a:spcAft>
          <a:spcPct val="0"/>
        </a:spcAft>
        <a:defRPr sz="5600" b="1">
          <a:solidFill>
            <a:schemeClr val="tx1"/>
          </a:solidFill>
          <a:latin typeface="Franklin Gothic Medium" charset="0"/>
          <a:ea typeface="ＭＳ Ｐゴシック" charset="0"/>
          <a:cs typeface="ＭＳ Ｐゴシック" charset="0"/>
        </a:defRPr>
      </a:lvl7pPr>
      <a:lvl8pPr marL="1371600" algn="ctr" rtl="0" fontAlgn="base">
        <a:spcBef>
          <a:spcPct val="0"/>
        </a:spcBef>
        <a:spcAft>
          <a:spcPct val="0"/>
        </a:spcAft>
        <a:defRPr sz="5600" b="1">
          <a:solidFill>
            <a:schemeClr val="tx1"/>
          </a:solidFill>
          <a:latin typeface="Franklin Gothic Medium" charset="0"/>
          <a:ea typeface="ＭＳ Ｐゴシック" charset="0"/>
          <a:cs typeface="ＭＳ Ｐゴシック" charset="0"/>
        </a:defRPr>
      </a:lvl8pPr>
      <a:lvl9pPr marL="1828800" algn="ctr" rtl="0" fontAlgn="base">
        <a:spcBef>
          <a:spcPct val="0"/>
        </a:spcBef>
        <a:spcAft>
          <a:spcPct val="0"/>
        </a:spcAft>
        <a:defRPr sz="5600" b="1">
          <a:solidFill>
            <a:schemeClr val="tx1"/>
          </a:solidFill>
          <a:latin typeface="Franklin Gothic Medium" charset="0"/>
          <a:ea typeface="ＭＳ Ｐゴシック" charset="0"/>
          <a:cs typeface="ＭＳ Ｐゴシック" charset="0"/>
        </a:defRPr>
      </a:lvl9pPr>
    </p:titleStyle>
    <p:bodyStyle>
      <a:lvl1pPr marL="403225" indent="-403225" algn="l" rtl="0" eaLnBrk="0" fontAlgn="base" hangingPunct="0">
        <a:spcBef>
          <a:spcPts val="2000"/>
        </a:spcBef>
        <a:spcAft>
          <a:spcPct val="0"/>
        </a:spcAft>
        <a:buBlip>
          <a:blip r:embed="rId15"/>
        </a:buBlip>
        <a:defRPr sz="24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ＭＳ Ｐゴシック" charset="0"/>
        </a:defRPr>
      </a:lvl1pPr>
      <a:lvl2pPr marL="806450" indent="-403225" algn="l" rtl="0" eaLnBrk="0" fontAlgn="base" hangingPunct="0">
        <a:spcBef>
          <a:spcPts val="600"/>
        </a:spcBef>
        <a:spcAft>
          <a:spcPct val="0"/>
        </a:spcAft>
        <a:buBlip>
          <a:blip r:embed="rId15"/>
        </a:buBlip>
        <a:defRPr sz="22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2pPr>
      <a:lvl3pPr marL="1143000" indent="-336550" algn="l" rtl="0" eaLnBrk="0" fontAlgn="base" hangingPunct="0">
        <a:spcBef>
          <a:spcPts val="600"/>
        </a:spcBef>
        <a:spcAft>
          <a:spcPct val="0"/>
        </a:spcAft>
        <a:buBlip>
          <a:blip r:embed="rId15"/>
        </a:buBlip>
        <a:defRPr sz="20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3pPr>
      <a:lvl4pPr marL="1492250" indent="-349250" algn="l" rtl="0" eaLnBrk="0" fontAlgn="base" hangingPunct="0">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4pPr>
      <a:lvl5pPr marL="1828800" indent="-336550" algn="l" rtl="0" eaLnBrk="0" fontAlgn="base" hangingPunct="0">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a.org/pages/en_US/read-the-big-book-and-twelve-steps-and-twelve-traditions" TargetMode="Externa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MeetingRoomCPC presentationAA pTES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34" y="-135826"/>
            <a:ext cx="9311112" cy="7193381"/>
          </a:xfrm>
          <a:prstGeom prst="rect">
            <a:avLst/>
          </a:prstGeom>
        </p:spPr>
      </p:pic>
      <p:sp>
        <p:nvSpPr>
          <p:cNvPr id="86018" name="AutoShape 2"/>
          <p:cNvSpPr>
            <a:spLocks noGrp="1" noChangeArrowheads="1"/>
          </p:cNvSpPr>
          <p:nvPr>
            <p:ph type="title"/>
          </p:nvPr>
        </p:nvSpPr>
        <p:spPr>
          <a:xfrm>
            <a:off x="209324" y="244032"/>
            <a:ext cx="8686800" cy="1654175"/>
          </a:xfrm>
        </p:spPr>
        <p:txBody>
          <a:bodyPr wrap="square" numCol="1" compatLnSpc="1">
            <a:prstTxWarp prst="textNoShape">
              <a:avLst/>
            </a:prstTxWarp>
          </a:bodyPr>
          <a:lstStyle/>
          <a:p>
            <a:pPr eaLnBrk="1" hangingPunct="1">
              <a:defRPr/>
            </a:pPr>
            <a:r>
              <a:rPr lang="en-US" dirty="0">
                <a:solidFill>
                  <a:schemeClr val="accent3">
                    <a:lumMod val="75000"/>
                  </a:schemeClr>
                </a:solidFill>
                <a:ea typeface="ＭＳ Ｐゴシック" charset="0"/>
              </a:rPr>
              <a:t>ALCOHOLICS</a:t>
            </a:r>
            <a:r>
              <a:rPr lang="en-US" sz="4400" dirty="0">
                <a:solidFill>
                  <a:schemeClr val="accent3">
                    <a:lumMod val="75000"/>
                  </a:schemeClr>
                </a:solidFill>
                <a:effectLst>
                  <a:outerShdw blurRad="38100" dist="38100" dir="2700000" algn="tl">
                    <a:srgbClr val="DDDDDD"/>
                  </a:outerShdw>
                </a:effectLst>
                <a:latin typeface="Goudy Old Style Small Caps &amp; Ol" charset="0"/>
                <a:ea typeface="ＭＳ Ｐゴシック" charset="0"/>
              </a:rPr>
              <a:t>  </a:t>
            </a:r>
            <a:r>
              <a:rPr lang="en-US" dirty="0">
                <a:solidFill>
                  <a:schemeClr val="accent3">
                    <a:lumMod val="75000"/>
                  </a:schemeClr>
                </a:solidFill>
                <a:ea typeface="ＭＳ Ｐゴシック" charset="0"/>
              </a:rPr>
              <a:t>ANONYMOUS</a:t>
            </a:r>
            <a:endParaRPr lang="en-US" sz="4400" dirty="0">
              <a:solidFill>
                <a:schemeClr val="accent3">
                  <a:lumMod val="75000"/>
                </a:schemeClr>
              </a:solidFill>
              <a:effectLst>
                <a:outerShdw blurRad="38100" dist="38100" dir="2700000" algn="tl">
                  <a:srgbClr val="DDDDDD"/>
                </a:outerShdw>
              </a:effectLst>
              <a:latin typeface="Goudy Old Style Small Caps &amp; Ol" charset="0"/>
              <a:ea typeface="ＭＳ Ｐゴシック" charset="0"/>
            </a:endParaRPr>
          </a:p>
        </p:txBody>
      </p:sp>
      <p:sp>
        <p:nvSpPr>
          <p:cNvPr id="16388" name="TextBox 8"/>
          <p:cNvSpPr txBox="1">
            <a:spLocks noChangeArrowheads="1"/>
          </p:cNvSpPr>
          <p:nvPr/>
        </p:nvSpPr>
        <p:spPr bwMode="auto">
          <a:xfrm>
            <a:off x="1512888" y="1971675"/>
            <a:ext cx="6118225"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algn="ctr">
              <a:spcBef>
                <a:spcPct val="0"/>
              </a:spcBef>
              <a:buFontTx/>
              <a:buNone/>
            </a:pPr>
            <a:r>
              <a:rPr lang="en-US" altLang="en-US" sz="4400" b="0" dirty="0">
                <a:solidFill>
                  <a:schemeClr val="accent3">
                    <a:lumMod val="75000"/>
                  </a:schemeClr>
                </a:solidFill>
                <a:effectLst>
                  <a:outerShdw blurRad="50800" dist="38100" dir="2700000" algn="tl" rotWithShape="0">
                    <a:prstClr val="black">
                      <a:alpha val="40000"/>
                    </a:prstClr>
                  </a:outerShdw>
                </a:effectLst>
              </a:rPr>
              <a:t>Let’s Be </a:t>
            </a:r>
          </a:p>
          <a:p>
            <a:pPr algn="ctr">
              <a:spcBef>
                <a:spcPct val="0"/>
              </a:spcBef>
              <a:buFontTx/>
              <a:buNone/>
            </a:pPr>
            <a:r>
              <a:rPr lang="en-US" altLang="en-US" sz="4400" b="0" dirty="0">
                <a:solidFill>
                  <a:schemeClr val="accent3">
                    <a:lumMod val="75000"/>
                  </a:schemeClr>
                </a:solidFill>
                <a:effectLst>
                  <a:outerShdw blurRad="50800" dist="38100" dir="2700000" algn="tl" rotWithShape="0">
                    <a:prstClr val="black">
                      <a:alpha val="40000"/>
                    </a:prstClr>
                  </a:outerShdw>
                </a:effectLst>
              </a:rPr>
              <a:t>Friendly with Our Friends</a:t>
            </a:r>
          </a:p>
        </p:txBody>
      </p:sp>
      <p:sp>
        <p:nvSpPr>
          <p:cNvPr id="12" name="TextBox 11"/>
          <p:cNvSpPr txBox="1">
            <a:spLocks noChangeArrowheads="1"/>
          </p:cNvSpPr>
          <p:nvPr/>
        </p:nvSpPr>
        <p:spPr bwMode="auto">
          <a:xfrm>
            <a:off x="41222" y="6035321"/>
            <a:ext cx="9144000" cy="461665"/>
          </a:xfrm>
          <a:prstGeom prst="rect">
            <a:avLst/>
          </a:prstGeom>
          <a:noFill/>
          <a:ln>
            <a:noFill/>
          </a:ln>
          <a:effectLst>
            <a:outerShdw blurRad="50800" dist="38100" dir="5400000" algn="t" rotWithShape="0">
              <a:srgbClr val="80808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defRPr/>
            </a:pPr>
            <a:r>
              <a:rPr lang="en-US"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n-lt"/>
                <a:ea typeface="ＭＳ Ｐゴシック" charset="0"/>
                <a:cs typeface="Arial" panose="020B0604020202020204" pitchFamily="34" charset="0"/>
              </a:rPr>
              <a:t>Area 46 (NM) - District 7 (Roswell)</a:t>
            </a:r>
          </a:p>
        </p:txBody>
      </p:sp>
      <p:sp>
        <p:nvSpPr>
          <p:cNvPr id="16390" name="TextBox 1"/>
          <p:cNvSpPr txBox="1">
            <a:spLocks noChangeArrowheads="1"/>
          </p:cNvSpPr>
          <p:nvPr/>
        </p:nvSpPr>
        <p:spPr bwMode="auto">
          <a:xfrm>
            <a:off x="-996950" y="-414338"/>
            <a:ext cx="1841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n-US" altLang="en-US" b="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AutoShape 6"/>
          <p:cNvSpPr>
            <a:spLocks noGrp="1" noChangeArrowheads="1"/>
          </p:cNvSpPr>
          <p:nvPr>
            <p:ph type="title"/>
          </p:nvPr>
        </p:nvSpPr>
        <p:spPr/>
        <p:txBody>
          <a:bodyPr wrap="square" numCol="1" anchorCtr="0" compatLnSpc="1">
            <a:prstTxWarp prst="textNoShape">
              <a:avLst/>
            </a:prstTxWarp>
            <a:normAutofit/>
          </a:bodyPr>
          <a:lstStyle/>
          <a:p>
            <a:pPr eaLnBrk="1" hangingPunct="1">
              <a:defRPr/>
            </a:pPr>
            <a:r>
              <a:rPr lang="en-US" altLang="en-US" sz="5000" dirty="0">
                <a:solidFill>
                  <a:srgbClr val="0A68AD"/>
                </a:solidFill>
                <a:effectLst>
                  <a:outerShdw blurRad="50800" dist="38100" dir="2700000" algn="tl" rotWithShape="0">
                    <a:prstClr val="black">
                      <a:alpha val="40000"/>
                    </a:prstClr>
                  </a:outerShdw>
                </a:effectLst>
              </a:rPr>
              <a:t>What Does A.A. </a:t>
            </a:r>
            <a:r>
              <a:rPr lang="en-US" altLang="en-US" sz="5000" i="1" dirty="0">
                <a:solidFill>
                  <a:srgbClr val="0A68AD"/>
                </a:solidFill>
                <a:effectLst>
                  <a:outerShdw blurRad="50800" dist="38100" dir="2700000" algn="tl" rotWithShape="0">
                    <a:prstClr val="black">
                      <a:alpha val="40000"/>
                    </a:prstClr>
                  </a:outerShdw>
                </a:effectLst>
              </a:rPr>
              <a:t>Not</a:t>
            </a:r>
            <a:r>
              <a:rPr lang="en-US" altLang="en-US" sz="5000" dirty="0">
                <a:solidFill>
                  <a:srgbClr val="0A68AD"/>
                </a:solidFill>
                <a:effectLst>
                  <a:outerShdw blurRad="50800" dist="38100" dir="2700000" algn="tl" rotWithShape="0">
                    <a:prstClr val="black">
                      <a:alpha val="40000"/>
                    </a:prstClr>
                  </a:outerShdw>
                </a:effectLst>
              </a:rPr>
              <a:t> Do?	</a:t>
            </a:r>
          </a:p>
        </p:txBody>
      </p:sp>
      <p:pic>
        <p:nvPicPr>
          <p:cNvPr id="32771" name="Picture 5" descr="AA 1 PathEndRoad D.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88" y="4300538"/>
            <a:ext cx="9244013" cy="2605087"/>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7" name="Rectangle 7"/>
          <p:cNvSpPr>
            <a:spLocks noGrp="1" noChangeArrowheads="1"/>
          </p:cNvSpPr>
          <p:nvPr>
            <p:ph idx="1"/>
          </p:nvPr>
        </p:nvSpPr>
        <p:spPr>
          <a:xfrm>
            <a:off x="879475" y="1563688"/>
            <a:ext cx="8137525" cy="3952875"/>
          </a:xfrm>
        </p:spPr>
        <p:txBody>
          <a:bodyPr/>
          <a:lstStyle/>
          <a:p>
            <a:pPr eaLnBrk="1" fontAlgn="auto" hangingPunct="1">
              <a:spcAft>
                <a:spcPts val="0"/>
              </a:spcAft>
              <a:buFont typeface="Wingdings" charset="2"/>
              <a:buChar char=""/>
              <a:defRPr/>
            </a:pPr>
            <a:r>
              <a:rPr lang="en-US" dirty="0">
                <a:solidFill>
                  <a:srgbClr val="0A68AD"/>
                </a:solidFill>
                <a:effectLst/>
                <a:ea typeface="ＭＳ Ｐゴシック" charset="0"/>
              </a:rPr>
              <a:t>Solicit members</a:t>
            </a:r>
          </a:p>
          <a:p>
            <a:pPr eaLnBrk="1" fontAlgn="auto" hangingPunct="1">
              <a:spcAft>
                <a:spcPts val="0"/>
              </a:spcAft>
              <a:buFont typeface="Wingdings" charset="2"/>
              <a:buChar char=""/>
              <a:defRPr/>
            </a:pPr>
            <a:r>
              <a:rPr lang="en-US" dirty="0">
                <a:solidFill>
                  <a:srgbClr val="0A68AD"/>
                </a:solidFill>
                <a:effectLst/>
                <a:ea typeface="ＭＳ Ｐゴシック" charset="0"/>
              </a:rPr>
              <a:t>Make medical diagnoses</a:t>
            </a:r>
          </a:p>
          <a:p>
            <a:pPr eaLnBrk="1" fontAlgn="auto" hangingPunct="1">
              <a:spcAft>
                <a:spcPts val="0"/>
              </a:spcAft>
              <a:buFont typeface="Wingdings" charset="2"/>
              <a:buChar char=""/>
              <a:defRPr/>
            </a:pPr>
            <a:r>
              <a:rPr lang="en-US" dirty="0">
                <a:solidFill>
                  <a:srgbClr val="0A68AD"/>
                </a:solidFill>
                <a:effectLst/>
                <a:ea typeface="ＭＳ Ｐゴシック" charset="0"/>
              </a:rPr>
              <a:t>Provide hospitalization or drugs</a:t>
            </a:r>
          </a:p>
          <a:p>
            <a:pPr eaLnBrk="1" fontAlgn="auto" hangingPunct="1">
              <a:spcAft>
                <a:spcPts val="0"/>
              </a:spcAft>
              <a:buFont typeface="Wingdings" charset="2"/>
              <a:buChar char=""/>
              <a:defRPr/>
            </a:pPr>
            <a:r>
              <a:rPr lang="en-US" dirty="0">
                <a:solidFill>
                  <a:srgbClr val="0A68AD"/>
                </a:solidFill>
                <a:effectLst/>
                <a:ea typeface="ＭＳ Ｐゴシック" charset="0"/>
              </a:rPr>
              <a:t>Keep attendance records/case histories</a:t>
            </a:r>
          </a:p>
          <a:p>
            <a:pPr eaLnBrk="1" fontAlgn="auto" hangingPunct="1">
              <a:spcAft>
                <a:spcPts val="0"/>
              </a:spcAft>
              <a:buFont typeface="Wingdings" charset="2"/>
              <a:buChar char=""/>
              <a:defRPr/>
            </a:pPr>
            <a:r>
              <a:rPr lang="en-US" dirty="0">
                <a:solidFill>
                  <a:srgbClr val="0A68AD"/>
                </a:solidFill>
                <a:effectLst/>
                <a:ea typeface="ＭＳ Ｐゴシック" charset="0"/>
              </a:rPr>
              <a:t>Offer religious services</a:t>
            </a:r>
          </a:p>
          <a:p>
            <a:pPr eaLnBrk="1" fontAlgn="auto" hangingPunct="1">
              <a:spcAft>
                <a:spcPts val="0"/>
              </a:spcAft>
              <a:buFont typeface="Wingdings" charset="2"/>
              <a:buChar char=""/>
              <a:defRPr/>
            </a:pPr>
            <a:r>
              <a:rPr lang="en-US" dirty="0">
                <a:solidFill>
                  <a:srgbClr val="0A68AD"/>
                </a:solidFill>
                <a:effectLst/>
                <a:ea typeface="ＭＳ Ｐゴシック" charset="0"/>
              </a:rPr>
              <a:t>Address prevention, treatment, advocacy or legislation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AutoShape 6"/>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Singleness of Purpose</a:t>
            </a:r>
          </a:p>
        </p:txBody>
      </p:sp>
      <p:sp>
        <p:nvSpPr>
          <p:cNvPr id="34819" name="Rectangle 7"/>
          <p:cNvSpPr>
            <a:spLocks noGrp="1" noChangeArrowheads="1"/>
          </p:cNvSpPr>
          <p:nvPr>
            <p:ph idx="1"/>
          </p:nvPr>
        </p:nvSpPr>
        <p:spPr bwMode="auto">
          <a:xfrm>
            <a:off x="779463" y="2066925"/>
            <a:ext cx="7581900" cy="3952875"/>
          </a:xfrm>
        </p:spPr>
        <p:txBody>
          <a:bodyPr wrap="square" numCol="1" anchor="t" anchorCtr="0" compatLnSpc="1">
            <a:prstTxWarp prst="textNoShape">
              <a:avLst/>
            </a:prstTxWarp>
          </a:bodyPr>
          <a:lstStyle/>
          <a:p>
            <a:pPr algn="just" eaLnBrk="1" hangingPunct="1">
              <a:lnSpc>
                <a:spcPct val="90000"/>
              </a:lnSpc>
              <a:buFont typeface="Wingdings" panose="05000000000000000000" pitchFamily="2" charset="2"/>
              <a:buChar char=""/>
            </a:pPr>
            <a:r>
              <a:rPr lang="en-US" altLang="en-US" dirty="0">
                <a:solidFill>
                  <a:srgbClr val="0A68AD"/>
                </a:solidFill>
                <a:effectLst/>
              </a:rPr>
              <a:t>A.A.’s focus is on recovery from alcoholism </a:t>
            </a:r>
          </a:p>
          <a:p>
            <a:pPr algn="just" eaLnBrk="1" hangingPunct="1">
              <a:lnSpc>
                <a:spcPct val="90000"/>
              </a:lnSpc>
              <a:buFont typeface="Wingdings" panose="05000000000000000000" pitchFamily="2" charset="2"/>
              <a:buChar char=""/>
            </a:pPr>
            <a:r>
              <a:rPr lang="en-US" altLang="en-US" dirty="0">
                <a:solidFill>
                  <a:srgbClr val="0A68AD"/>
                </a:solidFill>
                <a:effectLst/>
              </a:rPr>
              <a:t>Anyone may observe </a:t>
            </a:r>
            <a:r>
              <a:rPr lang="en-US" altLang="en-US" i="1" dirty="0">
                <a:solidFill>
                  <a:srgbClr val="0A68AD"/>
                </a:solidFill>
                <a:effectLst/>
              </a:rPr>
              <a:t>open</a:t>
            </a:r>
            <a:r>
              <a:rPr lang="en-US" altLang="en-US" dirty="0">
                <a:solidFill>
                  <a:srgbClr val="0A68AD"/>
                </a:solidFill>
                <a:effectLst/>
              </a:rPr>
              <a:t> meetings</a:t>
            </a:r>
          </a:p>
          <a:p>
            <a:pPr eaLnBrk="1" hangingPunct="1">
              <a:lnSpc>
                <a:spcPct val="90000"/>
              </a:lnSpc>
              <a:buFont typeface="Wingdings" panose="05000000000000000000" pitchFamily="2" charset="2"/>
              <a:buChar char=""/>
            </a:pPr>
            <a:r>
              <a:rPr lang="en-US" altLang="en-US" i="1" dirty="0">
                <a:solidFill>
                  <a:srgbClr val="0A68AD"/>
                </a:solidFill>
                <a:effectLst/>
              </a:rPr>
              <a:t>Closed</a:t>
            </a:r>
            <a:r>
              <a:rPr lang="en-US" altLang="en-US" dirty="0">
                <a:solidFill>
                  <a:srgbClr val="0A68AD"/>
                </a:solidFill>
                <a:effectLst/>
              </a:rPr>
              <a:t> meetings are for those with a </a:t>
            </a:r>
            <a:r>
              <a:rPr lang="en-US" altLang="en-US" i="1" dirty="0">
                <a:solidFill>
                  <a:srgbClr val="0A68AD"/>
                </a:solidFill>
                <a:effectLst/>
              </a:rPr>
              <a:t>drinking</a:t>
            </a:r>
            <a:r>
              <a:rPr lang="en-US" altLang="en-US" dirty="0">
                <a:solidFill>
                  <a:srgbClr val="0A68AD"/>
                </a:solidFill>
                <a:effectLst/>
              </a:rPr>
              <a:t> problem  </a:t>
            </a:r>
          </a:p>
          <a:p>
            <a:pPr algn="just" eaLnBrk="1" hangingPunct="1">
              <a:lnSpc>
                <a:spcPct val="90000"/>
              </a:lnSpc>
              <a:buFont typeface="Wingdings" panose="05000000000000000000" pitchFamily="2" charset="2"/>
              <a:buChar char=""/>
            </a:pPr>
            <a:r>
              <a:rPr lang="en-US" altLang="en-US" dirty="0">
                <a:solidFill>
                  <a:srgbClr val="0A68AD"/>
                </a:solidFill>
                <a:effectLst/>
              </a:rPr>
              <a:t>Anyone with a desire to stop drinking may become an A.A. member</a:t>
            </a:r>
          </a:p>
          <a:p>
            <a:pPr algn="just" eaLnBrk="1" hangingPunct="1">
              <a:lnSpc>
                <a:spcPct val="90000"/>
              </a:lnSpc>
              <a:buFont typeface="Wingdings" panose="05000000000000000000" pitchFamily="2" charset="2"/>
              <a:buChar char=""/>
            </a:pPr>
            <a:r>
              <a:rPr lang="en-US" altLang="en-US" dirty="0">
                <a:solidFill>
                  <a:srgbClr val="0A68AD"/>
                </a:solidFill>
                <a:effectLst/>
              </a:rPr>
              <a:t>A.A. members bring meetings into correctional and treatment facilities</a:t>
            </a:r>
            <a:endParaRPr lang="en-US" altLang="en-US" sz="2000" dirty="0">
              <a:solidFill>
                <a:srgbClr val="0A68AD"/>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a:xfrm>
            <a:off x="779463" y="261938"/>
            <a:ext cx="7581900" cy="1654175"/>
          </a:xfrm>
        </p:spPr>
        <p:txBody>
          <a:bodyPr/>
          <a:lstStyle/>
          <a:p>
            <a:pPr eaLnBrk="1" fontAlgn="auto" hangingPunct="1">
              <a:spcAft>
                <a:spcPts val="0"/>
              </a:spcAft>
              <a:defRPr/>
            </a:pPr>
            <a:r>
              <a:rPr lang="en-US" dirty="0">
                <a:solidFill>
                  <a:schemeClr val="accent3">
                    <a:lumMod val="75000"/>
                  </a:schemeClr>
                </a:solidFill>
                <a:ea typeface="ＭＳ Ｐゴシック" charset="0"/>
              </a:rPr>
              <a:t>Proof of Attendance </a:t>
            </a:r>
            <a:br>
              <a:rPr lang="en-US" dirty="0">
                <a:solidFill>
                  <a:schemeClr val="accent3">
                    <a:lumMod val="75000"/>
                  </a:schemeClr>
                </a:solidFill>
                <a:ea typeface="ＭＳ Ｐゴシック" charset="0"/>
              </a:rPr>
            </a:br>
            <a:r>
              <a:rPr lang="en-US" sz="4800" dirty="0">
                <a:solidFill>
                  <a:schemeClr val="accent3">
                    <a:lumMod val="75000"/>
                  </a:schemeClr>
                </a:solidFill>
                <a:ea typeface="ＭＳ Ｐゴシック" charset="0"/>
              </a:rPr>
              <a:t>at A.A. Meetings </a:t>
            </a:r>
            <a:endParaRPr lang="en-US" dirty="0">
              <a:solidFill>
                <a:schemeClr val="accent3">
                  <a:lumMod val="75000"/>
                </a:schemeClr>
              </a:solidFill>
              <a:ea typeface="ＭＳ Ｐゴシック" charset="0"/>
            </a:endParaRPr>
          </a:p>
        </p:txBody>
      </p:sp>
      <p:sp>
        <p:nvSpPr>
          <p:cNvPr id="102407" name="Rectangle 7"/>
          <p:cNvSpPr>
            <a:spLocks noGrp="1" noChangeArrowheads="1"/>
          </p:cNvSpPr>
          <p:nvPr>
            <p:ph idx="1"/>
          </p:nvPr>
        </p:nvSpPr>
        <p:spPr>
          <a:xfrm>
            <a:off x="1381125" y="3018074"/>
            <a:ext cx="6728060" cy="3952875"/>
          </a:xfrm>
        </p:spPr>
        <p:txBody>
          <a:bodyPr wrap="square" numCol="1" anchor="t" anchorCtr="0" compatLnSpc="1">
            <a:prstTxWarp prst="textNoShape">
              <a:avLst/>
            </a:prstTxWarp>
          </a:bodyPr>
          <a:lstStyle/>
          <a:p>
            <a:pPr algn="just" eaLnBrk="1" hangingPunct="1">
              <a:buFont typeface="Wingdings" panose="05000000000000000000" pitchFamily="2" charset="2"/>
              <a:buChar char=""/>
              <a:defRPr/>
            </a:pPr>
            <a:r>
              <a:rPr lang="en-US" altLang="en-US" sz="2200" dirty="0">
                <a:solidFill>
                  <a:srgbClr val="0A68AD"/>
                </a:solidFill>
                <a:effectLst/>
              </a:rPr>
              <a:t>Groups cooperate in different ways. There is no set procedure. The nature and extent of any group’s involvement in this process is entirely up to the individual group.</a:t>
            </a:r>
          </a:p>
          <a:p>
            <a:pPr algn="just" eaLnBrk="1" hangingPunct="1">
              <a:buFont typeface="Wingdings" panose="05000000000000000000" pitchFamily="2" charset="2"/>
              <a:buChar char=""/>
              <a:defRPr/>
            </a:pPr>
            <a:r>
              <a:rPr lang="en-US" altLang="en-US" sz="2200" dirty="0">
                <a:solidFill>
                  <a:srgbClr val="0A68AD"/>
                </a:solidFill>
                <a:effectLst/>
              </a:rPr>
              <a:t>Some groups with the consent of the prospective member, have an A.A. member acknowledge attendance on a slip that has been furnished by the referral source. The referred person is responsible for returning the proof of attendance.</a:t>
            </a:r>
          </a:p>
          <a:p>
            <a:pPr eaLnBrk="1" hangingPunct="1">
              <a:buClr>
                <a:srgbClr val="7F7F7F"/>
              </a:buClr>
              <a:buFont typeface="Wingdings" panose="05000000000000000000" pitchFamily="2" charset="2"/>
              <a:buNone/>
              <a:defRPr/>
            </a:pPr>
            <a:endParaRPr lang="en-US" altLang="en-US" dirty="0">
              <a:effectLst>
                <a:outerShdw blurRad="38100" dist="38100" dir="2700000" algn="tl">
                  <a:srgbClr val="C0C0C0"/>
                </a:outerShdw>
              </a:effectLst>
              <a:latin typeface="Arial Rounded MT Bold" panose="020F0704030504030204" pitchFamily="34" charset="0"/>
            </a:endParaRPr>
          </a:p>
        </p:txBody>
      </p:sp>
      <p:sp>
        <p:nvSpPr>
          <p:cNvPr id="3" name="Rectangle 2"/>
          <p:cNvSpPr/>
          <p:nvPr/>
        </p:nvSpPr>
        <p:spPr>
          <a:xfrm>
            <a:off x="903288" y="1949450"/>
            <a:ext cx="7083425" cy="954088"/>
          </a:xfrm>
          <a:prstGeom prst="rect">
            <a:avLst/>
          </a:prstGeom>
        </p:spPr>
        <p:txBody>
          <a:bodyPr>
            <a:spAutoFit/>
          </a:bodyPr>
          <a:lstStyle/>
          <a:p>
            <a:pPr eaLnBrk="1" hangingPunct="1">
              <a:defRPr/>
            </a:pPr>
            <a:r>
              <a:rPr lang="en-US" sz="2800" b="1" dirty="0">
                <a:solidFill>
                  <a:srgbClr val="0A68AD"/>
                </a:solidFill>
                <a:latin typeface="+mj-lt"/>
                <a:ea typeface="ＭＳ Ｐゴシック" charset="0"/>
                <a:cs typeface="ＭＳ Ｐゴシック" charset="0"/>
              </a:rPr>
              <a:t>Sometimes a referral source asks for proof of attendance at A.A. meetings.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A BbBridg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8138" y="1290638"/>
            <a:ext cx="11242676" cy="5588000"/>
          </a:xfrm>
          <a:prstGeom prst="rect">
            <a:avLst/>
          </a:prstGeom>
          <a:noFill/>
          <a:ln>
            <a:noFill/>
          </a:ln>
          <a:extLst>
            <a:ext uri="{909E8E84-426E-40dd-AFC4-6F175D3DCCD1}">
              <a14:hiddenFill xmlns="" xmlns:a14="http://schemas.microsoft.com/office/drawing/2010/main">
                <a:solidFill>
                  <a:srgbClr val="FFFFFF">
                    <a:alpha val="39999"/>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90" name="AutoShape 6"/>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A.A. and Professionals</a:t>
            </a:r>
          </a:p>
        </p:txBody>
      </p:sp>
      <p:pic>
        <p:nvPicPr>
          <p:cNvPr id="40964" name="Picture 1" descr="profession grid.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4667" y="-699860"/>
            <a:ext cx="8763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8" y="-146050"/>
            <a:ext cx="9369426" cy="1654175"/>
          </a:xfrm>
        </p:spPr>
        <p:txBody>
          <a:bodyPr wrap="square" numCol="1" anchorCtr="0" compatLnSpc="1">
            <a:prstTxWarp prst="textNoShape">
              <a:avLst/>
            </a:prstTxWarp>
          </a:bodyPr>
          <a:lstStyle/>
          <a:p>
            <a:pPr>
              <a:defRPr/>
            </a:pPr>
            <a:r>
              <a:rPr lang="en-US" altLang="en-US" sz="5400" dirty="0">
                <a:solidFill>
                  <a:srgbClr val="0A68AD"/>
                </a:solidFill>
                <a:effectLst>
                  <a:outerShdw blurRad="50800" dist="38100" dir="2700000" algn="tl" rotWithShape="0">
                    <a:prstClr val="black">
                      <a:alpha val="40000"/>
                    </a:prstClr>
                  </a:outerShdw>
                </a:effectLst>
              </a:rPr>
              <a:t>Information for Professionals</a:t>
            </a:r>
          </a:p>
        </p:txBody>
      </p:sp>
      <p:pic>
        <p:nvPicPr>
          <p:cNvPr id="4" name="Picture 3" descr="en_infoforprofe_pamphle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074" y="1495777"/>
            <a:ext cx="6533444" cy="50452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V_NOV-DEC17_NEW.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8926" y="532579"/>
            <a:ext cx="4022621" cy="5746601"/>
          </a:xfrm>
          <a:prstGeom prst="rect">
            <a:avLst/>
          </a:prstGeom>
        </p:spPr>
      </p:pic>
      <p:pic>
        <p:nvPicPr>
          <p:cNvPr id="2" name="Picture 1" descr="GV_OCT 1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088" y="532579"/>
            <a:ext cx="4022622" cy="5759399"/>
          </a:xfrm>
          <a:prstGeom prst="rect">
            <a:avLst/>
          </a:prstGeom>
        </p:spPr>
      </p:pic>
      <p:grpSp>
        <p:nvGrpSpPr>
          <p:cNvPr id="38916" name="Group 1"/>
          <p:cNvGrpSpPr>
            <a:grpSpLocks/>
          </p:cNvGrpSpPr>
          <p:nvPr/>
        </p:nvGrpSpPr>
        <p:grpSpPr bwMode="auto">
          <a:xfrm>
            <a:off x="-247650" y="4381500"/>
            <a:ext cx="9545638" cy="1184275"/>
            <a:chOff x="-247650" y="4381500"/>
            <a:chExt cx="9545638" cy="1184275"/>
          </a:xfrm>
        </p:grpSpPr>
        <p:sp>
          <p:nvSpPr>
            <p:cNvPr id="14" name="Rectangle 13"/>
            <p:cNvSpPr/>
            <p:nvPr/>
          </p:nvSpPr>
          <p:spPr bwMode="auto">
            <a:xfrm>
              <a:off x="-247650" y="4625975"/>
              <a:ext cx="9545638" cy="9398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p:nvPr/>
          </p:nvSpPr>
          <p:spPr bwMode="auto">
            <a:xfrm>
              <a:off x="3198142" y="4381500"/>
              <a:ext cx="2522294" cy="1178784"/>
            </a:xfrm>
            <a:prstGeom prst="rect">
              <a:avLst/>
            </a:prstGeom>
            <a:noFill/>
          </p:spPr>
          <p:txBody>
            <a:bodyPr wrap="none">
              <a:spAutoFit/>
            </a:bodyPr>
            <a:lstStyle/>
            <a:p>
              <a:pPr algn="ctr" eaLnBrk="1" hangingPunct="1">
                <a:defRPr/>
              </a:pPr>
              <a:br>
                <a:rPr lang="en-US" sz="1600" dirty="0">
                  <a:solidFill>
                    <a:srgbClr val="3366FF"/>
                  </a:solidFill>
                  <a:latin typeface="Arial" charset="0"/>
                  <a:ea typeface="ＭＳ Ｐゴシック" charset="0"/>
                  <a:cs typeface="ＭＳ Ｐゴシック" charset="0"/>
                </a:rPr>
              </a:br>
              <a:r>
                <a:rPr lang="en-US" sz="1300" b="1" dirty="0">
                  <a:solidFill>
                    <a:schemeClr val="accent3">
                      <a:lumMod val="75000"/>
                    </a:schemeClr>
                  </a:solidFill>
                  <a:latin typeface="Arial" charset="0"/>
                  <a:ea typeface="ＭＳ Ｐゴシック" charset="0"/>
                  <a:cs typeface="ＭＳ Ｐゴシック" charset="0"/>
                </a:rPr>
                <a:t>GRAPEVINE/LA VIÑA</a:t>
              </a:r>
            </a:p>
            <a:p>
              <a:pPr algn="ctr" eaLnBrk="1" hangingPunct="1">
                <a:defRPr/>
              </a:pPr>
              <a:r>
                <a:rPr lang="en-US" sz="1300" dirty="0">
                  <a:solidFill>
                    <a:schemeClr val="accent3">
                      <a:lumMod val="75000"/>
                    </a:schemeClr>
                  </a:solidFill>
                  <a:latin typeface="Arial" charset="0"/>
                  <a:ea typeface="ＭＳ Ｐゴシック" charset="0"/>
                  <a:cs typeface="ＭＳ Ｐゴシック" charset="0"/>
                </a:rPr>
                <a:t>475 Riverside Drive, 11th Floor </a:t>
              </a:r>
            </a:p>
            <a:p>
              <a:pPr algn="ctr" eaLnBrk="1" hangingPunct="1">
                <a:defRPr/>
              </a:pPr>
              <a:r>
                <a:rPr lang="en-US" sz="1300" dirty="0">
                  <a:solidFill>
                    <a:schemeClr val="accent3">
                      <a:lumMod val="75000"/>
                    </a:schemeClr>
                  </a:solidFill>
                  <a:latin typeface="Arial" charset="0"/>
                  <a:ea typeface="ＭＳ Ｐゴシック" charset="0"/>
                  <a:cs typeface="ＭＳ Ｐゴシック" charset="0"/>
                </a:rPr>
                <a:t>New York, NY 10115</a:t>
              </a:r>
            </a:p>
            <a:p>
              <a:pPr algn="ctr" eaLnBrk="1" hangingPunct="1">
                <a:lnSpc>
                  <a:spcPct val="120000"/>
                </a:lnSpc>
                <a:defRPr/>
              </a:pPr>
              <a:r>
                <a:rPr lang="en-US" sz="1300" dirty="0">
                  <a:solidFill>
                    <a:srgbClr val="008000"/>
                  </a:solidFill>
                  <a:latin typeface="Arial" charset="0"/>
                  <a:ea typeface="ＭＳ Ｐゴシック" charset="0"/>
                  <a:cs typeface="ＭＳ Ｐゴシック" charset="0"/>
                </a:rPr>
                <a:t>www.aagrapevine.org</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Grp="1" noChangeArrowheads="1"/>
          </p:cNvSpPr>
          <p:nvPr>
            <p:ph type="title"/>
          </p:nvPr>
        </p:nvSpPr>
        <p:spPr bwMode="auto">
          <a:xfrm>
            <a:off x="141288" y="-104775"/>
            <a:ext cx="8891587" cy="2279650"/>
          </a:xfrm>
        </p:spPr>
        <p:txBody>
          <a:bodyPr wrap="square" numCol="1" anchorCtr="0" compatLnSpc="1">
            <a:prstTxWarp prst="textNoShape">
              <a:avLst/>
            </a:prstTxWarp>
          </a:bodyPr>
          <a:lstStyle/>
          <a:p>
            <a:pPr eaLnBrk="1" hangingPunct="1">
              <a:lnSpc>
                <a:spcPct val="80000"/>
              </a:lnSpc>
              <a:defRPr/>
            </a:pPr>
            <a:r>
              <a:rPr lang="en-US" sz="4800" dirty="0">
                <a:solidFill>
                  <a:schemeClr val="accent3">
                    <a:lumMod val="75000"/>
                  </a:schemeClr>
                </a:solidFill>
                <a:ea typeface="ＭＳ Ｐゴシック" charset="0"/>
              </a:rPr>
              <a:t>How Can You Cooperate with A.A. </a:t>
            </a:r>
            <a:r>
              <a:rPr lang="en-US" sz="4400" dirty="0">
                <a:solidFill>
                  <a:schemeClr val="accent3">
                    <a:lumMod val="75000"/>
                  </a:schemeClr>
                </a:solidFill>
                <a:ea typeface="ＭＳ Ｐゴシック" charset="0"/>
              </a:rPr>
              <a:t>to Help your Patients/Clients?      </a:t>
            </a:r>
            <a:endParaRPr lang="en-US" sz="4800" dirty="0">
              <a:solidFill>
                <a:schemeClr val="accent3">
                  <a:lumMod val="75000"/>
                </a:schemeClr>
              </a:solidFill>
              <a:ea typeface="ＭＳ Ｐゴシック" charset="0"/>
            </a:endParaRPr>
          </a:p>
        </p:txBody>
      </p:sp>
      <p:sp>
        <p:nvSpPr>
          <p:cNvPr id="6" name="Rectangle 8"/>
          <p:cNvSpPr txBox="1">
            <a:spLocks noChangeArrowheads="1"/>
          </p:cNvSpPr>
          <p:nvPr/>
        </p:nvSpPr>
        <p:spPr bwMode="auto">
          <a:xfrm>
            <a:off x="349250" y="1935228"/>
            <a:ext cx="3968750" cy="689916"/>
          </a:xfrm>
          <a:prstGeom prst="rect">
            <a:avLst/>
          </a:prstGeom>
        </p:spPr>
        <p:txBody>
          <a:bodyPr>
            <a:normAutofit fontScale="85000" lnSpcReduction="20000"/>
          </a:bodyPr>
          <a:lstStyle>
            <a:lvl1pPr marL="403225" indent="-403225" algn="l" rtl="0" eaLnBrk="0" fontAlgn="base" hangingPunct="0">
              <a:spcBef>
                <a:spcPts val="2000"/>
              </a:spcBef>
              <a:spcAft>
                <a:spcPct val="0"/>
              </a:spcAft>
              <a:buBlip>
                <a:blip r:embed="rId3"/>
              </a:buBlip>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eaLnBrk="0" fontAlgn="base" hangingPunct="0">
              <a:spcBef>
                <a:spcPts val="600"/>
              </a:spcBef>
              <a:spcAft>
                <a:spcPct val="0"/>
              </a:spcAft>
              <a:buBlip>
                <a:blip r:embed="rId3"/>
              </a:buBlip>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eaLnBrk="0" fontAlgn="base" hangingPunct="0">
              <a:spcBef>
                <a:spcPts val="600"/>
              </a:spcBef>
              <a:spcAft>
                <a:spcPct val="0"/>
              </a:spcAft>
              <a:buBlip>
                <a:blip r:embed="rId3"/>
              </a:buBlip>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eaLnBrk="1" fontAlgn="auto" hangingPunct="1">
              <a:lnSpc>
                <a:spcPct val="110000"/>
              </a:lnSpc>
              <a:spcAft>
                <a:spcPts val="0"/>
              </a:spcAft>
              <a:buFont typeface="Wingdings" charset="2"/>
              <a:buChar char=""/>
              <a:defRPr/>
            </a:pPr>
            <a:r>
              <a:rPr lang="en-US" dirty="0">
                <a:solidFill>
                  <a:srgbClr val="0A68AD"/>
                </a:solidFill>
                <a:effectLst/>
              </a:rPr>
              <a:t>Maintain contact with the local A.A. community</a:t>
            </a:r>
          </a:p>
          <a:p>
            <a:pPr eaLnBrk="1" fontAlgn="auto" hangingPunct="1">
              <a:lnSpc>
                <a:spcPct val="90000"/>
              </a:lnSpc>
              <a:spcAft>
                <a:spcPts val="0"/>
              </a:spcAft>
              <a:buClr>
                <a:schemeClr val="bg1">
                  <a:lumMod val="50000"/>
                </a:schemeClr>
              </a:buClr>
              <a:buFont typeface="Wingdings" charset="0"/>
              <a:buNone/>
              <a:defRPr/>
            </a:pPr>
            <a:endParaRPr lang="en-US" sz="2000" dirty="0">
              <a:latin typeface="Arial Rounded MT Bold" charset="0"/>
              <a:ea typeface="+mn-ea"/>
              <a:cs typeface="+mn-cs"/>
            </a:endParaRPr>
          </a:p>
        </p:txBody>
      </p:sp>
      <p:sp>
        <p:nvSpPr>
          <p:cNvPr id="11" name="Rectangle 8"/>
          <p:cNvSpPr txBox="1">
            <a:spLocks noChangeArrowheads="1"/>
          </p:cNvSpPr>
          <p:nvPr/>
        </p:nvSpPr>
        <p:spPr bwMode="auto">
          <a:xfrm>
            <a:off x="319088" y="5082937"/>
            <a:ext cx="4438650" cy="1001713"/>
          </a:xfrm>
          <a:prstGeom prst="rect">
            <a:avLst/>
          </a:prstGeom>
        </p:spPr>
        <p:txBody>
          <a:bodyPr>
            <a:normAutofit/>
          </a:bodyPr>
          <a:lstStyle>
            <a:lvl1pPr marL="403225" indent="-403225" algn="l" rtl="0" eaLnBrk="0" fontAlgn="base" hangingPunct="0">
              <a:spcBef>
                <a:spcPts val="2000"/>
              </a:spcBef>
              <a:spcAft>
                <a:spcPct val="0"/>
              </a:spcAft>
              <a:buBlip>
                <a:blip r:embed="rId3"/>
              </a:buBlip>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eaLnBrk="0" fontAlgn="base" hangingPunct="0">
              <a:spcBef>
                <a:spcPts val="600"/>
              </a:spcBef>
              <a:spcAft>
                <a:spcPct val="0"/>
              </a:spcAft>
              <a:buBlip>
                <a:blip r:embed="rId3"/>
              </a:buBlip>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eaLnBrk="0" fontAlgn="base" hangingPunct="0">
              <a:spcBef>
                <a:spcPts val="600"/>
              </a:spcBef>
              <a:spcAft>
                <a:spcPct val="0"/>
              </a:spcAft>
              <a:buBlip>
                <a:blip r:embed="rId3"/>
              </a:buBlip>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eaLnBrk="1" fontAlgn="auto" hangingPunct="1">
              <a:lnSpc>
                <a:spcPct val="90000"/>
              </a:lnSpc>
              <a:spcAft>
                <a:spcPts val="0"/>
              </a:spcAft>
              <a:buFont typeface="Wingdings" charset="2"/>
              <a:buChar char=""/>
              <a:defRPr/>
            </a:pPr>
            <a:r>
              <a:rPr lang="en-US" sz="2000" dirty="0">
                <a:solidFill>
                  <a:schemeClr val="accent3">
                    <a:lumMod val="75000"/>
                  </a:schemeClr>
                </a:solidFill>
                <a:effectLst>
                  <a:outerShdw dir="2700000" sx="0" sy="0" algn="tl" rotWithShape="0">
                    <a:prstClr val="black"/>
                  </a:outerShdw>
                </a:effectLst>
              </a:rPr>
              <a:t>Contact the General Service Office to get connected with local A.A.s</a:t>
            </a:r>
          </a:p>
        </p:txBody>
      </p:sp>
      <p:grpSp>
        <p:nvGrpSpPr>
          <p:cNvPr id="45062" name="Group 2"/>
          <p:cNvGrpSpPr>
            <a:grpSpLocks/>
          </p:cNvGrpSpPr>
          <p:nvPr/>
        </p:nvGrpSpPr>
        <p:grpSpPr bwMode="auto">
          <a:xfrm>
            <a:off x="319088" y="2174877"/>
            <a:ext cx="4281487" cy="2058150"/>
            <a:chOff x="319087" y="2744145"/>
            <a:chExt cx="4281487" cy="1109829"/>
          </a:xfrm>
        </p:grpSpPr>
        <p:sp>
          <p:nvSpPr>
            <p:cNvPr id="7" name="Rectangle 8"/>
            <p:cNvSpPr txBox="1">
              <a:spLocks noChangeArrowheads="1"/>
            </p:cNvSpPr>
            <p:nvPr/>
          </p:nvSpPr>
          <p:spPr bwMode="auto">
            <a:xfrm>
              <a:off x="334962" y="2744145"/>
              <a:ext cx="3968750" cy="629501"/>
            </a:xfrm>
            <a:prstGeom prst="rect">
              <a:avLst/>
            </a:prstGeom>
          </p:spPr>
          <p:txBody>
            <a:bodyPr>
              <a:normAutofit/>
            </a:bodyPr>
            <a:lstStyle>
              <a:lvl1pPr marL="403225" indent="-403225" algn="l" rtl="0" eaLnBrk="0" fontAlgn="base" hangingPunct="0">
                <a:spcBef>
                  <a:spcPts val="2000"/>
                </a:spcBef>
                <a:spcAft>
                  <a:spcPct val="0"/>
                </a:spcAft>
                <a:buBlip>
                  <a:blip r:embed="rId3"/>
                </a:buBlip>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eaLnBrk="0" fontAlgn="base" hangingPunct="0">
                <a:spcBef>
                  <a:spcPts val="600"/>
                </a:spcBef>
                <a:spcAft>
                  <a:spcPct val="0"/>
                </a:spcAft>
                <a:buBlip>
                  <a:blip r:embed="rId3"/>
                </a:buBlip>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eaLnBrk="0" fontAlgn="base" hangingPunct="0">
                <a:spcBef>
                  <a:spcPts val="600"/>
                </a:spcBef>
                <a:spcAft>
                  <a:spcPct val="0"/>
                </a:spcAft>
                <a:buBlip>
                  <a:blip r:embed="rId3"/>
                </a:buBlip>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eaLnBrk="1" fontAlgn="auto" hangingPunct="1">
                <a:lnSpc>
                  <a:spcPct val="90000"/>
                </a:lnSpc>
                <a:spcAft>
                  <a:spcPts val="0"/>
                </a:spcAft>
                <a:buClr>
                  <a:schemeClr val="bg1">
                    <a:lumMod val="50000"/>
                  </a:schemeClr>
                </a:buClr>
                <a:buFont typeface="Wingdings" charset="2"/>
                <a:buChar char=""/>
                <a:defRPr/>
              </a:pPr>
              <a:endParaRPr lang="en-US" sz="2200" dirty="0">
                <a:solidFill>
                  <a:schemeClr val="accent3">
                    <a:lumMod val="50000"/>
                  </a:schemeClr>
                </a:solidFill>
                <a:effectLst/>
              </a:endParaRPr>
            </a:p>
          </p:txBody>
        </p:sp>
        <p:sp>
          <p:nvSpPr>
            <p:cNvPr id="8" name="Rectangle 8"/>
            <p:cNvSpPr txBox="1">
              <a:spLocks noChangeArrowheads="1"/>
            </p:cNvSpPr>
            <p:nvPr/>
          </p:nvSpPr>
          <p:spPr bwMode="auto">
            <a:xfrm>
              <a:off x="334962" y="2977751"/>
              <a:ext cx="3940175" cy="447080"/>
            </a:xfrm>
            <a:prstGeom prst="rect">
              <a:avLst/>
            </a:prstGeom>
          </p:spPr>
          <p:txBody>
            <a:bodyPr>
              <a:normAutofit/>
            </a:bodyPr>
            <a:lstStyle>
              <a:lvl1pPr marL="403225" indent="-403225" algn="l" rtl="0" eaLnBrk="0" fontAlgn="base" hangingPunct="0">
                <a:spcBef>
                  <a:spcPts val="2000"/>
                </a:spcBef>
                <a:spcAft>
                  <a:spcPct val="0"/>
                </a:spcAft>
                <a:buBlip>
                  <a:blip r:embed="rId3"/>
                </a:buBlip>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eaLnBrk="0" fontAlgn="base" hangingPunct="0">
                <a:spcBef>
                  <a:spcPts val="600"/>
                </a:spcBef>
                <a:spcAft>
                  <a:spcPct val="0"/>
                </a:spcAft>
                <a:buBlip>
                  <a:blip r:embed="rId3"/>
                </a:buBlip>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eaLnBrk="0" fontAlgn="base" hangingPunct="0">
                <a:spcBef>
                  <a:spcPts val="600"/>
                </a:spcBef>
                <a:spcAft>
                  <a:spcPct val="0"/>
                </a:spcAft>
                <a:buBlip>
                  <a:blip r:embed="rId3"/>
                </a:buBlip>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eaLnBrk="0" fontAlgn="base" hangingPunct="0">
                <a:spcBef>
                  <a:spcPts val="600"/>
                </a:spcBef>
                <a:spcAft>
                  <a:spcPct val="0"/>
                </a:spcAft>
                <a:buBlip>
                  <a:blip r:embed="rId3"/>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eaLnBrk="1" fontAlgn="auto" hangingPunct="1">
                <a:lnSpc>
                  <a:spcPct val="90000"/>
                </a:lnSpc>
                <a:spcAft>
                  <a:spcPts val="0"/>
                </a:spcAft>
                <a:buFont typeface="Wingdings" charset="2"/>
                <a:buChar char=""/>
                <a:defRPr/>
              </a:pPr>
              <a:r>
                <a:rPr lang="en-US" sz="2000" dirty="0">
                  <a:solidFill>
                    <a:schemeClr val="accent3">
                      <a:lumMod val="75000"/>
                    </a:schemeClr>
                  </a:solidFill>
                  <a:effectLst/>
                </a:rPr>
                <a:t>Observe </a:t>
              </a:r>
              <a:r>
                <a:rPr lang="en-US" sz="2000" i="1" dirty="0">
                  <a:solidFill>
                    <a:schemeClr val="accent3">
                      <a:lumMod val="75000"/>
                    </a:schemeClr>
                  </a:solidFill>
                  <a:effectLst/>
                </a:rPr>
                <a:t>open</a:t>
              </a:r>
              <a:r>
                <a:rPr lang="en-US" sz="2000" dirty="0">
                  <a:solidFill>
                    <a:schemeClr val="accent3">
                      <a:lumMod val="75000"/>
                    </a:schemeClr>
                  </a:solidFill>
                  <a:effectLst/>
                </a:rPr>
                <a:t> A.A. meetings</a:t>
              </a:r>
            </a:p>
          </p:txBody>
        </p:sp>
        <p:sp>
          <p:nvSpPr>
            <p:cNvPr id="45065" name="Rectangle 8"/>
            <p:cNvSpPr txBox="1">
              <a:spLocks noChangeArrowheads="1"/>
            </p:cNvSpPr>
            <p:nvPr/>
          </p:nvSpPr>
          <p:spPr bwMode="auto">
            <a:xfrm>
              <a:off x="319087" y="3260157"/>
              <a:ext cx="4281487" cy="593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03225" indent="-403225">
                <a:spcBef>
                  <a:spcPts val="2000"/>
                </a:spcBef>
                <a:buBlip>
                  <a:blip r:embed="rId3"/>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3"/>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3"/>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3"/>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3"/>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3"/>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3"/>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3"/>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3"/>
                </a:buBlip>
                <a:defRPr b="1">
                  <a:solidFill>
                    <a:schemeClr val="tx1"/>
                  </a:solidFill>
                  <a:latin typeface="Franklin Gothic Medium" panose="020B0603020102020204" pitchFamily="34" charset="0"/>
                  <a:ea typeface="MS PGothic" panose="020B0600070205080204" pitchFamily="34" charset="-128"/>
                </a:defRPr>
              </a:lvl9pPr>
            </a:lstStyle>
            <a:p>
              <a:pPr eaLnBrk="1" hangingPunct="1">
                <a:lnSpc>
                  <a:spcPct val="90000"/>
                </a:lnSpc>
                <a:buFont typeface="Wingdings" panose="05000000000000000000" pitchFamily="2" charset="2"/>
                <a:buChar char=""/>
              </a:pPr>
              <a:r>
                <a:rPr lang="en-US" altLang="en-US" sz="2000" dirty="0">
                  <a:solidFill>
                    <a:srgbClr val="0A68AD"/>
                  </a:solidFill>
                </a:rPr>
                <a:t>Read A.A. literature and view pages/videos on www.aa.org directed to professionals</a:t>
              </a:r>
            </a:p>
          </p:txBody>
        </p:sp>
      </p:grpSp>
      <p:sp>
        <p:nvSpPr>
          <p:cNvPr id="3" name="TextBox 2"/>
          <p:cNvSpPr txBox="1"/>
          <p:nvPr/>
        </p:nvSpPr>
        <p:spPr>
          <a:xfrm>
            <a:off x="349250" y="4110411"/>
            <a:ext cx="4003674" cy="928459"/>
          </a:xfrm>
          <a:prstGeom prst="rect">
            <a:avLst/>
          </a:prstGeom>
          <a:noFill/>
        </p:spPr>
        <p:txBody>
          <a:bodyPr wrap="square" rtlCol="0">
            <a:spAutoFit/>
          </a:bodyPr>
          <a:lstStyle/>
          <a:p>
            <a:pPr marL="401638" lvl="0" indent="-401638" defTabSz="957263" eaLnBrk="1" hangingPunct="1">
              <a:lnSpc>
                <a:spcPct val="90000"/>
              </a:lnSpc>
              <a:buFont typeface="Wingdings" panose="05000000000000000000" pitchFamily="2" charset="2"/>
              <a:buChar char=""/>
            </a:pPr>
            <a:r>
              <a:rPr lang="en-US" altLang="en-US" sz="2000" b="1" dirty="0">
                <a:solidFill>
                  <a:srgbClr val="0A68AD"/>
                </a:solidFill>
                <a:latin typeface="+mn-lt"/>
              </a:rPr>
              <a:t>Subscribe to </a:t>
            </a:r>
            <a:r>
              <a:rPr lang="en-US" altLang="en-US" sz="2000" b="1" i="1" dirty="0">
                <a:solidFill>
                  <a:srgbClr val="0A68AD"/>
                </a:solidFill>
                <a:latin typeface="+mn-lt"/>
              </a:rPr>
              <a:t>About A.A. </a:t>
            </a:r>
            <a:r>
              <a:rPr lang="en-US" altLang="en-US" sz="2000" b="1" dirty="0">
                <a:solidFill>
                  <a:srgbClr val="0A68AD"/>
                </a:solidFill>
                <a:latin typeface="+mn-lt"/>
              </a:rPr>
              <a:t>newsletter (free) / Grapevine or La Viña magazines (cost)</a:t>
            </a:r>
            <a:endParaRPr lang="en-US" dirty="0">
              <a:solidFill>
                <a:srgbClr val="0A68AD"/>
              </a:solidFill>
            </a:endParaRPr>
          </a:p>
        </p:txBody>
      </p:sp>
      <p:pic>
        <p:nvPicPr>
          <p:cNvPr id="9" name="Picture 8" descr="en_howyocoopera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1852" y="1786784"/>
            <a:ext cx="3849600" cy="49112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a:xfrm>
            <a:off x="779463" y="-209550"/>
            <a:ext cx="7581900" cy="1654175"/>
          </a:xfrm>
        </p:spPr>
        <p:txBody>
          <a:bodyPr wrap="square" numCol="1" anchorCtr="0" compatLnSpc="1">
            <a:prstTxWarp prst="textNoShape">
              <a:avLst/>
            </a:prstTxWarp>
            <a:normAutofit/>
          </a:bodyPr>
          <a:lstStyle/>
          <a:p>
            <a:pPr eaLnBrk="1" hangingPunct="1">
              <a:defRPr/>
            </a:pPr>
            <a:r>
              <a:rPr lang="en-US" altLang="en-US" sz="3200" dirty="0">
                <a:solidFill>
                  <a:srgbClr val="0A68AD"/>
                </a:solidFill>
                <a:effectLst>
                  <a:outerShdw blurRad="50800" dist="38100" dir="2700000" algn="tl" rotWithShape="0">
                    <a:prstClr val="black">
                      <a:alpha val="40000"/>
                    </a:prstClr>
                  </a:outerShdw>
                </a:effectLst>
              </a:rPr>
              <a:t>Alcoholics Anonymous in U.S. and Canada</a:t>
            </a:r>
          </a:p>
        </p:txBody>
      </p:sp>
      <p:sp>
        <p:nvSpPr>
          <p:cNvPr id="111619" name="Rectangle 3"/>
          <p:cNvSpPr>
            <a:spLocks noGrp="1" noChangeArrowheads="1"/>
          </p:cNvSpPr>
          <p:nvPr>
            <p:ph idx="1"/>
          </p:nvPr>
        </p:nvSpPr>
        <p:spPr bwMode="auto">
          <a:xfrm>
            <a:off x="787400" y="5397500"/>
            <a:ext cx="7581900" cy="528638"/>
          </a:xfrm>
        </p:spPr>
        <p:txBody>
          <a:bodyPr wrap="square" numCol="1" anchor="t" anchorCtr="0" compatLnSpc="1">
            <a:prstTxWarp prst="textNoShape">
              <a:avLst/>
            </a:prstTxWarp>
          </a:bodyPr>
          <a:lstStyle/>
          <a:p>
            <a:pPr algn="ctr" eaLnBrk="1" hangingPunct="1">
              <a:buFont typeface="Wingdings" panose="05000000000000000000" pitchFamily="2" charset="2"/>
              <a:buNone/>
            </a:pPr>
            <a:r>
              <a:rPr lang="en-US" altLang="en-US">
                <a:solidFill>
                  <a:schemeClr val="bg1"/>
                </a:solidFill>
                <a:effectLst/>
              </a:rPr>
              <a:t>[Local contact info here]</a:t>
            </a:r>
          </a:p>
        </p:txBody>
      </p:sp>
      <p:pic>
        <p:nvPicPr>
          <p:cNvPr id="9" name="Picture 8">
            <a:extLst>
              <a:ext uri="{FF2B5EF4-FFF2-40B4-BE49-F238E27FC236}">
                <a16:creationId xmlns:a16="http://schemas.microsoft.com/office/drawing/2014/main" id="{37648986-ADA7-694F-AAFE-2D1B0FC48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300" y="1073991"/>
            <a:ext cx="6908800" cy="5048997"/>
          </a:xfrm>
          <a:prstGeom prst="rect">
            <a:avLst/>
          </a:prstGeom>
        </p:spPr>
      </p:pic>
      <p:grpSp>
        <p:nvGrpSpPr>
          <p:cNvPr id="47109" name="Group 5"/>
          <p:cNvGrpSpPr>
            <a:grpSpLocks/>
          </p:cNvGrpSpPr>
          <p:nvPr/>
        </p:nvGrpSpPr>
        <p:grpSpPr bwMode="auto">
          <a:xfrm>
            <a:off x="3385345" y="5397500"/>
            <a:ext cx="2663825" cy="647700"/>
            <a:chOff x="430377" y="5499805"/>
            <a:chExt cx="2663518" cy="646416"/>
          </a:xfrm>
        </p:grpSpPr>
        <p:sp>
          <p:nvSpPr>
            <p:cNvPr id="4" name="TextBox 3"/>
            <p:cNvSpPr txBox="1"/>
            <p:nvPr/>
          </p:nvSpPr>
          <p:spPr>
            <a:xfrm>
              <a:off x="436726" y="5499805"/>
              <a:ext cx="1538111" cy="399257"/>
            </a:xfrm>
            <a:prstGeom prst="rect">
              <a:avLst/>
            </a:prstGeom>
            <a:noFill/>
          </p:spPr>
          <p:txBody>
            <a:bodyPr wrap="none">
              <a:spAutoFit/>
            </a:bodyPr>
            <a:lstStyle/>
            <a:p>
              <a:pPr eaLnBrk="1" hangingPunct="1">
                <a:defRPr/>
              </a:pPr>
              <a:r>
                <a:rPr lang="en-US" sz="2000" dirty="0">
                  <a:solidFill>
                    <a:schemeClr val="accent3">
                      <a:lumMod val="75000"/>
                    </a:schemeClr>
                  </a:solidFill>
                  <a:latin typeface="Arial" charset="0"/>
                  <a:ea typeface="ＭＳ Ｐゴシック" charset="0"/>
                  <a:cs typeface="ＭＳ Ｐゴシック" charset="0"/>
                </a:rPr>
                <a:t>www.aa.org</a:t>
              </a:r>
            </a:p>
          </p:txBody>
        </p:sp>
        <p:sp>
          <p:nvSpPr>
            <p:cNvPr id="47112" name="TextBox 4"/>
            <p:cNvSpPr txBox="1">
              <a:spLocks noChangeArrowheads="1"/>
            </p:cNvSpPr>
            <p:nvPr/>
          </p:nvSpPr>
          <p:spPr bwMode="auto">
            <a:xfrm>
              <a:off x="430377" y="5746753"/>
              <a:ext cx="2663518" cy="399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n-US" altLang="en-US" sz="2000" b="0" dirty="0" err="1">
                  <a:solidFill>
                    <a:srgbClr val="008000"/>
                  </a:solidFill>
                  <a:latin typeface="Arial" panose="020B0604020202020204" pitchFamily="34" charset="0"/>
                </a:rPr>
                <a:t>www.aagrapevine.org</a:t>
              </a:r>
              <a:endParaRPr lang="en-US" altLang="en-US" sz="2000" b="0" dirty="0">
                <a:solidFill>
                  <a:srgbClr val="008000"/>
                </a:solidFill>
                <a:latin typeface="Arial" panose="020B0604020202020204" pitchFamily="34" charset="0"/>
              </a:endParaRPr>
            </a:p>
          </p:txBody>
        </p:sp>
      </p:grpSp>
      <p:sp>
        <p:nvSpPr>
          <p:cNvPr id="10" name="Rectangle 9">
            <a:extLst>
              <a:ext uri="{FF2B5EF4-FFF2-40B4-BE49-F238E27FC236}">
                <a16:creationId xmlns:a16="http://schemas.microsoft.com/office/drawing/2014/main" id="{40344BB1-9624-D247-9A30-5A7B3873FA58}"/>
              </a:ext>
            </a:extLst>
          </p:cNvPr>
          <p:cNvSpPr/>
          <p:nvPr/>
        </p:nvSpPr>
        <p:spPr>
          <a:xfrm>
            <a:off x="5943600" y="3890589"/>
            <a:ext cx="3200400" cy="707886"/>
          </a:xfrm>
          <a:prstGeom prst="rect">
            <a:avLst/>
          </a:prstGeom>
        </p:spPr>
        <p:txBody>
          <a:bodyPr wrap="square">
            <a:spAutoFit/>
          </a:bodyPr>
          <a:lstStyle/>
          <a:p>
            <a:pPr eaLnBrk="1" hangingPunct="1">
              <a:defRPr/>
            </a:pPr>
            <a:r>
              <a:rPr lang="en-US" sz="1000" dirty="0">
                <a:solidFill>
                  <a:schemeClr val="accent3">
                    <a:lumMod val="75000"/>
                  </a:schemeClr>
                </a:solidFill>
                <a:latin typeface="Arial" charset="0"/>
                <a:ea typeface="ＭＳ Ｐゴシック" charset="0"/>
                <a:cs typeface="ＭＳ Ｐゴシック" charset="0"/>
              </a:rPr>
              <a:t>ALCOHOLICS ANONYMOUS</a:t>
            </a:r>
          </a:p>
          <a:p>
            <a:pPr eaLnBrk="1" hangingPunct="1">
              <a:defRPr/>
            </a:pPr>
            <a:r>
              <a:rPr lang="en-US" sz="1000" dirty="0">
                <a:solidFill>
                  <a:srgbClr val="0A68AD"/>
                </a:solidFill>
                <a:latin typeface="Arial" charset="0"/>
                <a:ea typeface="ＭＳ Ｐゴシック" charset="0"/>
                <a:cs typeface="ＭＳ Ｐゴシック" charset="0"/>
              </a:rPr>
              <a:t>WORLD SERVICES, INC</a:t>
            </a:r>
            <a:r>
              <a:rPr lang="en-US" sz="1000" dirty="0">
                <a:latin typeface="Arial" charset="0"/>
                <a:ea typeface="ＭＳ Ｐゴシック" charset="0"/>
                <a:cs typeface="ＭＳ Ｐゴシック" charset="0"/>
              </a:rPr>
              <a:t>.</a:t>
            </a:r>
          </a:p>
          <a:p>
            <a:pPr eaLnBrk="1" hangingPunct="1">
              <a:defRPr/>
            </a:pPr>
            <a:r>
              <a:rPr lang="en-US" sz="1000" dirty="0">
                <a:latin typeface="Arial" charset="0"/>
                <a:ea typeface="ＭＳ Ｐゴシック" charset="0"/>
                <a:cs typeface="ＭＳ Ｐゴシック" charset="0"/>
              </a:rPr>
              <a:t>475 Riverside Drive - 11th Floor</a:t>
            </a:r>
          </a:p>
          <a:p>
            <a:pPr eaLnBrk="1" hangingPunct="1">
              <a:defRPr/>
            </a:pPr>
            <a:r>
              <a:rPr lang="en-US" sz="1000" dirty="0">
                <a:latin typeface="Arial" charset="0"/>
                <a:ea typeface="ＭＳ Ｐゴシック" charset="0"/>
                <a:cs typeface="ＭＳ Ｐゴシック" charset="0"/>
              </a:rPr>
              <a:t>New York, NY 10115</a:t>
            </a:r>
          </a:p>
        </p:txBody>
      </p:sp>
    </p:spTree>
    <p:extLst>
      <p:ext uri="{BB962C8B-B14F-4D97-AF65-F5344CB8AC3E}">
        <p14:creationId xmlns:p14="http://schemas.microsoft.com/office/powerpoint/2010/main" val="2717217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42904640" presetClass="entr" presetSubtype="0" fill="hold" grpId="0" nodeType="after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1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M-30_aacircle 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114" y="5548419"/>
            <a:ext cx="1278698" cy="1278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8" name="AutoShape 2"/>
          <p:cNvSpPr>
            <a:spLocks noGrp="1" noChangeArrowheads="1"/>
          </p:cNvSpPr>
          <p:nvPr>
            <p:ph type="title"/>
          </p:nvPr>
        </p:nvSpPr>
        <p:spPr>
          <a:xfrm>
            <a:off x="779463" y="-209550"/>
            <a:ext cx="7581900" cy="1654175"/>
          </a:xfrm>
        </p:spPr>
        <p:txBody>
          <a:bodyPr wrap="square" numCol="1" anchorCtr="0" compatLnSpc="1">
            <a:prstTxWarp prst="textNoShape">
              <a:avLst/>
            </a:prstTxWarp>
            <a:normAutofit/>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A.A. in Your Community</a:t>
            </a:r>
          </a:p>
        </p:txBody>
      </p:sp>
      <p:sp>
        <p:nvSpPr>
          <p:cNvPr id="111619" name="Rectangle 3"/>
          <p:cNvSpPr>
            <a:spLocks noGrp="1" noChangeArrowheads="1"/>
          </p:cNvSpPr>
          <p:nvPr>
            <p:ph idx="1"/>
          </p:nvPr>
        </p:nvSpPr>
        <p:spPr bwMode="auto">
          <a:xfrm>
            <a:off x="2947537" y="5323708"/>
            <a:ext cx="7581900" cy="528638"/>
          </a:xfrm>
        </p:spPr>
        <p:txBody>
          <a:bodyPr wrap="square" numCol="1" anchor="t" anchorCtr="0" compatLnSpc="1">
            <a:prstTxWarp prst="textNoShape">
              <a:avLst/>
            </a:prstTxWarp>
          </a:bodyPr>
          <a:lstStyle/>
          <a:p>
            <a:pPr algn="ctr" eaLnBrk="1" hangingPunct="1">
              <a:buFont typeface="Wingdings" panose="05000000000000000000" pitchFamily="2" charset="2"/>
              <a:buNone/>
            </a:pPr>
            <a:r>
              <a:rPr lang="en-US" altLang="en-US" dirty="0">
                <a:solidFill>
                  <a:schemeClr val="bg1"/>
                </a:solidFill>
                <a:effectLst/>
              </a:rPr>
              <a:t>[</a:t>
            </a:r>
            <a:r>
              <a:rPr lang="en-US" i="1" dirty="0">
                <a:effectLst/>
              </a:rPr>
              <a:t>district7@nm-aa.org</a:t>
            </a:r>
            <a:r>
              <a:rPr lang="en-US" altLang="en-US" dirty="0">
                <a:solidFill>
                  <a:schemeClr val="bg1"/>
                </a:solidFill>
                <a:effectLst/>
              </a:rPr>
              <a:t>]</a:t>
            </a:r>
          </a:p>
          <a:p>
            <a:pPr algn="ctr" eaLnBrk="1" hangingPunct="1">
              <a:buFont typeface="Wingdings" panose="05000000000000000000" pitchFamily="2" charset="2"/>
              <a:buNone/>
            </a:pPr>
            <a:endParaRPr lang="en-US" altLang="en-US" dirty="0">
              <a:solidFill>
                <a:schemeClr val="bg1"/>
              </a:solidFill>
              <a:effectLst/>
            </a:endParaRPr>
          </a:p>
        </p:txBody>
      </p:sp>
      <p:grpSp>
        <p:nvGrpSpPr>
          <p:cNvPr id="47109" name="Group 5"/>
          <p:cNvGrpSpPr>
            <a:grpSpLocks/>
          </p:cNvGrpSpPr>
          <p:nvPr/>
        </p:nvGrpSpPr>
        <p:grpSpPr bwMode="auto">
          <a:xfrm>
            <a:off x="1316213" y="6402389"/>
            <a:ext cx="1418978" cy="352008"/>
            <a:chOff x="378070" y="5891981"/>
            <a:chExt cx="1418814" cy="351309"/>
          </a:xfrm>
        </p:grpSpPr>
        <p:sp>
          <p:nvSpPr>
            <p:cNvPr id="4" name="TextBox 3"/>
            <p:cNvSpPr txBox="1"/>
            <p:nvPr/>
          </p:nvSpPr>
          <p:spPr>
            <a:xfrm>
              <a:off x="378070" y="5891981"/>
              <a:ext cx="859432" cy="245733"/>
            </a:xfrm>
            <a:prstGeom prst="rect">
              <a:avLst/>
            </a:prstGeom>
            <a:noFill/>
          </p:spPr>
          <p:txBody>
            <a:bodyPr wrap="none">
              <a:spAutoFit/>
            </a:bodyPr>
            <a:lstStyle/>
            <a:p>
              <a:pPr eaLnBrk="1" hangingPunct="1">
                <a:defRPr/>
              </a:pPr>
              <a:r>
                <a:rPr lang="en-US" sz="1000" dirty="0">
                  <a:solidFill>
                    <a:schemeClr val="accent3">
                      <a:lumMod val="75000"/>
                    </a:schemeClr>
                  </a:solidFill>
                  <a:latin typeface="Arial" charset="0"/>
                  <a:ea typeface="ＭＳ Ｐゴシック" charset="0"/>
                  <a:cs typeface="ＭＳ Ｐゴシック" charset="0"/>
                </a:rPr>
                <a:t>www.aa.org</a:t>
              </a:r>
            </a:p>
          </p:txBody>
        </p:sp>
        <p:sp>
          <p:nvSpPr>
            <p:cNvPr id="47112" name="TextBox 4"/>
            <p:cNvSpPr txBox="1">
              <a:spLocks noChangeArrowheads="1"/>
            </p:cNvSpPr>
            <p:nvPr/>
          </p:nvSpPr>
          <p:spPr bwMode="auto">
            <a:xfrm>
              <a:off x="378070" y="5997557"/>
              <a:ext cx="1418814" cy="245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n-US" altLang="en-US" sz="1000" b="0" dirty="0" err="1">
                  <a:solidFill>
                    <a:srgbClr val="008000"/>
                  </a:solidFill>
                  <a:latin typeface="Arial" panose="020B0604020202020204" pitchFamily="34" charset="0"/>
                </a:rPr>
                <a:t>www.aagrapevine.org</a:t>
              </a:r>
              <a:endParaRPr lang="en-US" altLang="en-US" sz="1000" b="0" dirty="0">
                <a:solidFill>
                  <a:srgbClr val="008000"/>
                </a:solidFill>
                <a:latin typeface="Arial" panose="020B0604020202020204" pitchFamily="34" charset="0"/>
              </a:endParaRPr>
            </a:p>
          </p:txBody>
        </p:sp>
      </p:grpSp>
      <p:pic>
        <p:nvPicPr>
          <p:cNvPr id="3" name="Picture 2">
            <a:extLst>
              <a:ext uri="{FF2B5EF4-FFF2-40B4-BE49-F238E27FC236}">
                <a16:creationId xmlns:a16="http://schemas.microsoft.com/office/drawing/2014/main" id="{9ABEE11F-2F0E-0642-A200-70353A3D6C01}"/>
              </a:ext>
            </a:extLst>
          </p:cNvPr>
          <p:cNvPicPr>
            <a:picLocks noChangeAspect="1"/>
          </p:cNvPicPr>
          <p:nvPr/>
        </p:nvPicPr>
        <p:blipFill>
          <a:blip r:embed="rId5"/>
          <a:stretch>
            <a:fillRect/>
          </a:stretch>
        </p:blipFill>
        <p:spPr>
          <a:xfrm>
            <a:off x="4918727" y="1630926"/>
            <a:ext cx="3736867" cy="2863015"/>
          </a:xfrm>
          <a:prstGeom prst="rect">
            <a:avLst/>
          </a:prstGeom>
        </p:spPr>
      </p:pic>
      <p:sp>
        <p:nvSpPr>
          <p:cNvPr id="11" name="Rectangle 3">
            <a:extLst>
              <a:ext uri="{FF2B5EF4-FFF2-40B4-BE49-F238E27FC236}">
                <a16:creationId xmlns:a16="http://schemas.microsoft.com/office/drawing/2014/main" id="{8124E86F-3E66-3946-9804-11986F6FCA63}"/>
              </a:ext>
            </a:extLst>
          </p:cNvPr>
          <p:cNvSpPr txBox="1">
            <a:spLocks noChangeArrowheads="1"/>
          </p:cNvSpPr>
          <p:nvPr/>
        </p:nvSpPr>
        <p:spPr bwMode="auto">
          <a:xfrm>
            <a:off x="-1176265" y="1072987"/>
            <a:ext cx="7581900" cy="528638"/>
          </a:xfrm>
          <a:prstGeom prst="rect">
            <a:avLst/>
          </a:prstGeom>
        </p:spPr>
        <p:txBody>
          <a:bodyPr vert="horz" wrap="square" lIns="91440" tIns="45720" rIns="91440" bIns="45720" numCol="1" rtlCol="0" anchor="t" anchorCtr="0" compatLnSpc="1">
            <a:prstTxWarp prst="textNoShape">
              <a:avLst/>
            </a:prstTxWarp>
            <a:normAutofit/>
          </a:bodyPr>
          <a:lstStyle>
            <a:lvl1pPr marL="403225" indent="-403225" algn="l" rtl="0" eaLnBrk="0" fontAlgn="base" hangingPunct="0">
              <a:spcBef>
                <a:spcPts val="2000"/>
              </a:spcBef>
              <a:spcAft>
                <a:spcPct val="0"/>
              </a:spcAft>
              <a:buBlip>
                <a:blip r:embed="rId4"/>
              </a:buBlip>
              <a:defRPr sz="24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ＭＳ Ｐゴシック" charset="0"/>
              </a:defRPr>
            </a:lvl1pPr>
            <a:lvl2pPr marL="806450" indent="-403225" algn="l" rtl="0" eaLnBrk="0" fontAlgn="base" hangingPunct="0">
              <a:spcBef>
                <a:spcPts val="600"/>
              </a:spcBef>
              <a:spcAft>
                <a:spcPct val="0"/>
              </a:spcAft>
              <a:buBlip>
                <a:blip r:embed="rId4"/>
              </a:buBlip>
              <a:defRPr sz="22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2pPr>
            <a:lvl3pPr marL="1143000" indent="-336550" algn="l" rtl="0" eaLnBrk="0" fontAlgn="base" hangingPunct="0">
              <a:spcBef>
                <a:spcPts val="600"/>
              </a:spcBef>
              <a:spcAft>
                <a:spcPct val="0"/>
              </a:spcAft>
              <a:buBlip>
                <a:blip r:embed="rId4"/>
              </a:buBlip>
              <a:defRPr sz="20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3pPr>
            <a:lvl4pPr marL="1492250" indent="-3492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4pPr>
            <a:lvl5pPr marL="1828800" indent="-3365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lgn="ctr" eaLnBrk="1" hangingPunct="1">
              <a:buFont typeface="Wingdings" panose="05000000000000000000" pitchFamily="2" charset="2"/>
              <a:buNone/>
            </a:pPr>
            <a:r>
              <a:rPr lang="en-US" altLang="en-US" dirty="0">
                <a:solidFill>
                  <a:schemeClr val="bg1"/>
                </a:solidFill>
                <a:effectLst/>
              </a:rPr>
              <a:t>[</a:t>
            </a:r>
            <a:r>
              <a:rPr lang="en-US" i="1" dirty="0">
                <a:effectLst/>
              </a:rPr>
              <a:t>Area 46 (NM)</a:t>
            </a:r>
            <a:r>
              <a:rPr lang="en-US" altLang="en-US" dirty="0">
                <a:solidFill>
                  <a:schemeClr val="bg1"/>
                </a:solidFill>
                <a:effectLst/>
              </a:rPr>
              <a:t>]</a:t>
            </a:r>
          </a:p>
        </p:txBody>
      </p:sp>
      <p:sp>
        <p:nvSpPr>
          <p:cNvPr id="12" name="Rectangle 3">
            <a:extLst>
              <a:ext uri="{FF2B5EF4-FFF2-40B4-BE49-F238E27FC236}">
                <a16:creationId xmlns:a16="http://schemas.microsoft.com/office/drawing/2014/main" id="{D498034D-170B-6F45-A0ED-6760774D610A}"/>
              </a:ext>
            </a:extLst>
          </p:cNvPr>
          <p:cNvSpPr txBox="1">
            <a:spLocks noChangeArrowheads="1"/>
          </p:cNvSpPr>
          <p:nvPr/>
        </p:nvSpPr>
        <p:spPr bwMode="auto">
          <a:xfrm>
            <a:off x="-1253737" y="5292901"/>
            <a:ext cx="7581900" cy="528638"/>
          </a:xfrm>
          <a:prstGeom prst="rect">
            <a:avLst/>
          </a:prstGeom>
        </p:spPr>
        <p:txBody>
          <a:bodyPr vert="horz" wrap="square" lIns="91440" tIns="45720" rIns="91440" bIns="45720" numCol="1" rtlCol="0" anchor="t" anchorCtr="0" compatLnSpc="1">
            <a:prstTxWarp prst="textNoShape">
              <a:avLst/>
            </a:prstTxWarp>
            <a:normAutofit/>
          </a:bodyPr>
          <a:lstStyle>
            <a:lvl1pPr marL="403225" indent="-403225" algn="l" rtl="0" eaLnBrk="0" fontAlgn="base" hangingPunct="0">
              <a:spcBef>
                <a:spcPts val="2000"/>
              </a:spcBef>
              <a:spcAft>
                <a:spcPct val="0"/>
              </a:spcAft>
              <a:buBlip>
                <a:blip r:embed="rId4"/>
              </a:buBlip>
              <a:defRPr sz="24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ＭＳ Ｐゴシック" charset="0"/>
              </a:defRPr>
            </a:lvl1pPr>
            <a:lvl2pPr marL="806450" indent="-403225" algn="l" rtl="0" eaLnBrk="0" fontAlgn="base" hangingPunct="0">
              <a:spcBef>
                <a:spcPts val="600"/>
              </a:spcBef>
              <a:spcAft>
                <a:spcPct val="0"/>
              </a:spcAft>
              <a:buBlip>
                <a:blip r:embed="rId4"/>
              </a:buBlip>
              <a:defRPr sz="22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2pPr>
            <a:lvl3pPr marL="1143000" indent="-336550" algn="l" rtl="0" eaLnBrk="0" fontAlgn="base" hangingPunct="0">
              <a:spcBef>
                <a:spcPts val="600"/>
              </a:spcBef>
              <a:spcAft>
                <a:spcPct val="0"/>
              </a:spcAft>
              <a:buBlip>
                <a:blip r:embed="rId4"/>
              </a:buBlip>
              <a:defRPr sz="20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3pPr>
            <a:lvl4pPr marL="1492250" indent="-3492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4pPr>
            <a:lvl5pPr marL="1828800" indent="-3365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lgn="ctr" eaLnBrk="1" hangingPunct="1">
              <a:buFont typeface="Wingdings" panose="05000000000000000000" pitchFamily="2" charset="2"/>
              <a:buNone/>
            </a:pPr>
            <a:r>
              <a:rPr lang="en-US" altLang="en-US" dirty="0">
                <a:solidFill>
                  <a:schemeClr val="bg1"/>
                </a:solidFill>
                <a:effectLst/>
              </a:rPr>
              <a:t>[</a:t>
            </a:r>
            <a:r>
              <a:rPr lang="en-US" i="1" dirty="0">
                <a:effectLst/>
              </a:rPr>
              <a:t>nm-</a:t>
            </a:r>
            <a:r>
              <a:rPr lang="en-US" i="1" dirty="0" err="1">
                <a:effectLst/>
              </a:rPr>
              <a:t>aa.org</a:t>
            </a:r>
            <a:r>
              <a:rPr lang="en-US" altLang="en-US" dirty="0">
                <a:solidFill>
                  <a:schemeClr val="bg1"/>
                </a:solidFill>
                <a:effectLst/>
              </a:rPr>
              <a:t>]</a:t>
            </a:r>
          </a:p>
        </p:txBody>
      </p:sp>
      <p:sp>
        <p:nvSpPr>
          <p:cNvPr id="13" name="Rectangle 3">
            <a:extLst>
              <a:ext uri="{FF2B5EF4-FFF2-40B4-BE49-F238E27FC236}">
                <a16:creationId xmlns:a16="http://schemas.microsoft.com/office/drawing/2014/main" id="{FEA2D68A-64B4-FD42-A014-FBA970448713}"/>
              </a:ext>
            </a:extLst>
          </p:cNvPr>
          <p:cNvSpPr txBox="1">
            <a:spLocks noChangeArrowheads="1"/>
          </p:cNvSpPr>
          <p:nvPr/>
        </p:nvSpPr>
        <p:spPr bwMode="auto">
          <a:xfrm>
            <a:off x="2735191" y="1082632"/>
            <a:ext cx="7581900" cy="528638"/>
          </a:xfrm>
          <a:prstGeom prst="rect">
            <a:avLst/>
          </a:prstGeom>
        </p:spPr>
        <p:txBody>
          <a:bodyPr vert="horz" wrap="square" lIns="91440" tIns="45720" rIns="91440" bIns="45720" numCol="1" rtlCol="0" anchor="t" anchorCtr="0" compatLnSpc="1">
            <a:prstTxWarp prst="textNoShape">
              <a:avLst/>
            </a:prstTxWarp>
            <a:normAutofit/>
          </a:bodyPr>
          <a:lstStyle>
            <a:lvl1pPr marL="403225" indent="-403225" algn="l" rtl="0" eaLnBrk="0" fontAlgn="base" hangingPunct="0">
              <a:spcBef>
                <a:spcPts val="2000"/>
              </a:spcBef>
              <a:spcAft>
                <a:spcPct val="0"/>
              </a:spcAft>
              <a:buBlip>
                <a:blip r:embed="rId4"/>
              </a:buBlip>
              <a:defRPr sz="24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ＭＳ Ｐゴシック" charset="0"/>
              </a:defRPr>
            </a:lvl1pPr>
            <a:lvl2pPr marL="806450" indent="-403225" algn="l" rtl="0" eaLnBrk="0" fontAlgn="base" hangingPunct="0">
              <a:spcBef>
                <a:spcPts val="600"/>
              </a:spcBef>
              <a:spcAft>
                <a:spcPct val="0"/>
              </a:spcAft>
              <a:buBlip>
                <a:blip r:embed="rId4"/>
              </a:buBlip>
              <a:defRPr sz="22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2pPr>
            <a:lvl3pPr marL="1143000" indent="-336550" algn="l" rtl="0" eaLnBrk="0" fontAlgn="base" hangingPunct="0">
              <a:spcBef>
                <a:spcPts val="600"/>
              </a:spcBef>
              <a:spcAft>
                <a:spcPct val="0"/>
              </a:spcAft>
              <a:buBlip>
                <a:blip r:embed="rId4"/>
              </a:buBlip>
              <a:defRPr sz="2000"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3pPr>
            <a:lvl4pPr marL="1492250" indent="-3492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4pPr>
            <a:lvl5pPr marL="1828800" indent="-336550" algn="l" rtl="0" eaLnBrk="0" fontAlgn="base" hangingPunct="0">
              <a:spcBef>
                <a:spcPts val="600"/>
              </a:spcBef>
              <a:spcAft>
                <a:spcPct val="0"/>
              </a:spcAft>
              <a:buBlip>
                <a:blip r:embed="rId4"/>
              </a:buBlip>
              <a:defRPr b="1" kern="1200">
                <a:solidFill>
                  <a:schemeClr val="tx1"/>
                </a:solidFill>
                <a:effectLst>
                  <a:outerShdw blurRad="101600" dist="63500" dir="2700000" algn="tl" rotWithShape="0">
                    <a:prstClr val="black">
                      <a:alpha val="75000"/>
                    </a:prstClr>
                  </a:outerShdw>
                </a:effectLst>
                <a:latin typeface="+mn-lt"/>
                <a:ea typeface="MS PGothic" panose="020B0600070205080204" pitchFamily="34" charset="-128"/>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lgn="ctr" eaLnBrk="1" hangingPunct="1">
              <a:buFont typeface="Wingdings" panose="05000000000000000000" pitchFamily="2" charset="2"/>
              <a:buNone/>
            </a:pPr>
            <a:r>
              <a:rPr lang="en-US" altLang="en-US" dirty="0">
                <a:solidFill>
                  <a:schemeClr val="bg1"/>
                </a:solidFill>
                <a:effectLst/>
              </a:rPr>
              <a:t>[</a:t>
            </a:r>
            <a:r>
              <a:rPr lang="en-US" i="1" dirty="0">
                <a:effectLst/>
              </a:rPr>
              <a:t>District 7</a:t>
            </a:r>
            <a:r>
              <a:rPr lang="en-US" altLang="en-US" dirty="0">
                <a:solidFill>
                  <a:schemeClr val="bg1"/>
                </a:solidFill>
                <a:effectLst/>
              </a:rPr>
              <a:t>]</a:t>
            </a:r>
          </a:p>
        </p:txBody>
      </p:sp>
      <p:pic>
        <p:nvPicPr>
          <p:cNvPr id="6" name="Picture 5">
            <a:extLst>
              <a:ext uri="{FF2B5EF4-FFF2-40B4-BE49-F238E27FC236}">
                <a16:creationId xmlns:a16="http://schemas.microsoft.com/office/drawing/2014/main" id="{D58F3A81-F8EC-0748-9821-0653C865C1C2}"/>
              </a:ext>
            </a:extLst>
          </p:cNvPr>
          <p:cNvPicPr>
            <a:picLocks noChangeAspect="1"/>
          </p:cNvPicPr>
          <p:nvPr/>
        </p:nvPicPr>
        <p:blipFill>
          <a:blip r:embed="rId6"/>
          <a:stretch>
            <a:fillRect/>
          </a:stretch>
        </p:blipFill>
        <p:spPr>
          <a:xfrm>
            <a:off x="915244" y="1506929"/>
            <a:ext cx="3442192" cy="3812591"/>
          </a:xfrm>
          <a:prstGeom prst="rect">
            <a:avLst/>
          </a:prstGeom>
        </p:spPr>
      </p:pic>
      <p:sp>
        <p:nvSpPr>
          <p:cNvPr id="7" name="Rectangle 6">
            <a:extLst>
              <a:ext uri="{FF2B5EF4-FFF2-40B4-BE49-F238E27FC236}">
                <a16:creationId xmlns:a16="http://schemas.microsoft.com/office/drawing/2014/main" id="{8967B045-256F-CC48-B004-5CE0F1602CA1}"/>
              </a:ext>
            </a:extLst>
          </p:cNvPr>
          <p:cNvSpPr/>
          <p:nvPr/>
        </p:nvSpPr>
        <p:spPr>
          <a:xfrm>
            <a:off x="1316213" y="5817613"/>
            <a:ext cx="3200400" cy="707886"/>
          </a:xfrm>
          <a:prstGeom prst="rect">
            <a:avLst/>
          </a:prstGeom>
        </p:spPr>
        <p:txBody>
          <a:bodyPr wrap="square">
            <a:spAutoFit/>
          </a:bodyPr>
          <a:lstStyle/>
          <a:p>
            <a:pPr eaLnBrk="1" hangingPunct="1">
              <a:defRPr/>
            </a:pPr>
            <a:r>
              <a:rPr lang="en-US" sz="1000" dirty="0">
                <a:solidFill>
                  <a:schemeClr val="accent3">
                    <a:lumMod val="75000"/>
                  </a:schemeClr>
                </a:solidFill>
                <a:latin typeface="Arial" charset="0"/>
                <a:ea typeface="ＭＳ Ｐゴシック" charset="0"/>
                <a:cs typeface="ＭＳ Ｐゴシック" charset="0"/>
              </a:rPr>
              <a:t>ALCOHOLICS ANONYMOUS</a:t>
            </a:r>
          </a:p>
          <a:p>
            <a:pPr eaLnBrk="1" hangingPunct="1">
              <a:defRPr/>
            </a:pPr>
            <a:r>
              <a:rPr lang="en-US" sz="1000" dirty="0">
                <a:solidFill>
                  <a:srgbClr val="0A68AD"/>
                </a:solidFill>
                <a:latin typeface="Arial" charset="0"/>
                <a:ea typeface="ＭＳ Ｐゴシック" charset="0"/>
                <a:cs typeface="ＭＳ Ｐゴシック" charset="0"/>
              </a:rPr>
              <a:t>WORLD SERVICES, INC</a:t>
            </a:r>
            <a:r>
              <a:rPr lang="en-US" sz="1000" dirty="0">
                <a:latin typeface="Arial" charset="0"/>
                <a:ea typeface="ＭＳ Ｐゴシック" charset="0"/>
                <a:cs typeface="ＭＳ Ｐゴシック" charset="0"/>
              </a:rPr>
              <a:t>.</a:t>
            </a:r>
          </a:p>
          <a:p>
            <a:pPr eaLnBrk="1" hangingPunct="1">
              <a:defRPr/>
            </a:pPr>
            <a:r>
              <a:rPr lang="en-US" sz="1000" dirty="0">
                <a:latin typeface="Arial" charset="0"/>
                <a:ea typeface="ＭＳ Ｐゴシック" charset="0"/>
                <a:cs typeface="ＭＳ Ｐゴシック" charset="0"/>
              </a:rPr>
              <a:t>475 Riverside Drive - 11th Floor</a:t>
            </a:r>
          </a:p>
          <a:p>
            <a:pPr eaLnBrk="1" hangingPunct="1">
              <a:defRPr/>
            </a:pPr>
            <a:r>
              <a:rPr lang="en-US" sz="1000" dirty="0">
                <a:latin typeface="Arial" charset="0"/>
                <a:ea typeface="ＭＳ Ｐゴシック" charset="0"/>
                <a:cs typeface="ＭＳ Ｐゴシック" charset="0"/>
              </a:rPr>
              <a:t>New York, NY 10115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42904640" presetClass="entr" presetSubtype="0" fill="hold" grpId="0" nodeType="after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16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autoUpdateAnimBg="0"/>
      <p:bldP spid="11" grpId="0" autoUpdateAnimBg="0"/>
      <p:bldP spid="12" grpId="0" autoUpdateAnimBg="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AA Paths Path1A.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900" y="3067050"/>
            <a:ext cx="9580563" cy="3970338"/>
          </a:xfrm>
          <a:prstGeom prst="rect">
            <a:avLst/>
          </a:prstGeom>
          <a:noFill/>
          <a:ln>
            <a:noFill/>
          </a:ln>
          <a:extLst>
            <a:ext uri="{909E8E84-426E-40dd-AFC4-6F175D3DCCD1}">
              <a14:hiddenFill xmlns="" xmlns:a14="http://schemas.microsoft.com/office/drawing/2010/main">
                <a:solidFill>
                  <a:srgbClr val="FFFFFF">
                    <a:alpha val="7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4" name="AutoShape 2"/>
          <p:cNvSpPr>
            <a:spLocks noGrp="1" noChangeArrowheads="1"/>
          </p:cNvSpPr>
          <p:nvPr>
            <p:ph type="title"/>
          </p:nvPr>
        </p:nvSpPr>
        <p:spPr>
          <a:xfrm>
            <a:off x="0" y="107950"/>
            <a:ext cx="9144000" cy="1654175"/>
          </a:xfrm>
        </p:spPr>
        <p:txBody>
          <a:bodyPr wrap="square" numCol="1" anchorCtr="0" compatLnSpc="1">
            <a:prstTxWarp prst="textNoShape">
              <a:avLst/>
            </a:prstTxWarp>
          </a:bodyPr>
          <a:lstStyle/>
          <a:p>
            <a:pPr eaLnBrk="1" hangingPunct="1">
              <a:defRPr/>
            </a:pPr>
            <a:r>
              <a:rPr lang="en-US" altLang="en-US" dirty="0">
                <a:solidFill>
                  <a:schemeClr val="accent3">
                    <a:lumMod val="75000"/>
                  </a:schemeClr>
                </a:solidFill>
                <a:effectLst>
                  <a:outerShdw blurRad="50800" dist="38100" dir="2700000" algn="tl" rotWithShape="0">
                    <a:prstClr val="black">
                      <a:alpha val="40000"/>
                    </a:prstClr>
                  </a:outerShdw>
                </a:effectLst>
              </a:rPr>
              <a:t>Some Facts About A.A. </a:t>
            </a:r>
          </a:p>
        </p:txBody>
      </p:sp>
      <p:grpSp>
        <p:nvGrpSpPr>
          <p:cNvPr id="20484" name="Group 3"/>
          <p:cNvGrpSpPr>
            <a:grpSpLocks/>
          </p:cNvGrpSpPr>
          <p:nvPr/>
        </p:nvGrpSpPr>
        <p:grpSpPr bwMode="auto">
          <a:xfrm>
            <a:off x="2282825" y="2084388"/>
            <a:ext cx="4792663" cy="1675158"/>
            <a:chOff x="2282825" y="2084647"/>
            <a:chExt cx="4800600" cy="1674213"/>
          </a:xfrm>
        </p:grpSpPr>
        <p:sp>
          <p:nvSpPr>
            <p:cNvPr id="20487" name="TextBox 1"/>
            <p:cNvSpPr txBox="1">
              <a:spLocks noChangeArrowheads="1"/>
            </p:cNvSpPr>
            <p:nvPr/>
          </p:nvSpPr>
          <p:spPr bwMode="auto">
            <a:xfrm>
              <a:off x="2282825" y="2313126"/>
              <a:ext cx="4800600" cy="1445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algn="just">
                <a:lnSpc>
                  <a:spcPct val="110000"/>
                </a:lnSpc>
                <a:spcBef>
                  <a:spcPct val="0"/>
                </a:spcBef>
                <a:buFontTx/>
                <a:buNone/>
              </a:pPr>
              <a:r>
                <a:rPr lang="en-US" altLang="en-US" sz="1600" b="0" dirty="0">
                  <a:latin typeface="+mn-lt"/>
                </a:rPr>
                <a:t>             </a:t>
              </a:r>
              <a:r>
                <a:rPr lang="en-US" altLang="en-US" sz="1600" b="0" dirty="0">
                  <a:solidFill>
                    <a:schemeClr val="accent3">
                      <a:lumMod val="75000"/>
                    </a:schemeClr>
                  </a:solidFill>
                  <a:latin typeface="+mn-lt"/>
                </a:rPr>
                <a:t>began in 1935 – with one alcoholic, Bill W., talking to another alcoholic, Dr. Bob S. The spirit at that meeting is the same spirit that still holds A.A. meetings together in approximately 180 countries.</a:t>
              </a:r>
            </a:p>
            <a:p>
              <a:pPr algn="just">
                <a:lnSpc>
                  <a:spcPct val="110000"/>
                </a:lnSpc>
                <a:spcBef>
                  <a:spcPct val="0"/>
                </a:spcBef>
                <a:buFontTx/>
                <a:buNone/>
              </a:pPr>
              <a:endParaRPr lang="en-US" altLang="en-US" sz="1600" b="0" dirty="0">
                <a:solidFill>
                  <a:schemeClr val="accent3">
                    <a:lumMod val="75000"/>
                  </a:schemeClr>
                </a:solidFill>
                <a:latin typeface="Arial" panose="020B0604020202020204" pitchFamily="34" charset="0"/>
              </a:endParaRPr>
            </a:p>
          </p:txBody>
        </p:sp>
        <p:pic>
          <p:nvPicPr>
            <p:cNvPr id="6" name="Picture 5"/>
            <p:cNvPicPr>
              <a:picLocks noChangeAspect="1"/>
            </p:cNvPicPr>
            <p:nvPr/>
          </p:nvPicPr>
          <p:blipFill>
            <a:blip r:embed="rId5" cstate="email">
              <a:duotone>
                <a:prstClr val="black"/>
                <a:srgbClr val="1340FF">
                  <a:tint val="45000"/>
                  <a:satMod val="400000"/>
                </a:srgbClr>
              </a:duotone>
              <a:extLst>
                <a:ext uri="{28A0092B-C50C-407E-A947-70E740481C1C}">
                  <a14:useLocalDpi xmlns:a14="http://schemas.microsoft.com/office/drawing/2010/main"/>
                </a:ext>
              </a:extLst>
            </a:blip>
            <a:stretch>
              <a:fillRect/>
            </a:stretch>
          </p:blipFill>
          <p:spPr bwMode="auto">
            <a:xfrm>
              <a:off x="2359025" y="2084647"/>
              <a:ext cx="762000" cy="507953"/>
            </a:xfrm>
            <a:prstGeom prst="rect">
              <a:avLst/>
            </a:prstGeom>
          </p:spPr>
        </p:pic>
      </p:grpSp>
      <p:pic>
        <p:nvPicPr>
          <p:cNvPr id="20485" name="Picture 23" descr="AA Man 2L.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5488" y="1566863"/>
            <a:ext cx="1730375" cy="5046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6" name="Picture 24" descr="AA Man1L.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1627188"/>
            <a:ext cx="1689100" cy="49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AA PathsBOOK6.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8150" y="2647950"/>
            <a:ext cx="15978188" cy="450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4" name="AutoShape 2"/>
          <p:cNvSpPr>
            <a:spLocks noGrp="1" noChangeArrowheads="1"/>
          </p:cNvSpPr>
          <p:nvPr>
            <p:ph type="title"/>
          </p:nvPr>
        </p:nvSpPr>
        <p:spPr/>
        <p:txBody>
          <a:bodyPr wrap="square" numCol="1" anchorCtr="0" compatLnSpc="1">
            <a:prstTxWarp prst="textNoShape">
              <a:avLst/>
            </a:prstTxWarp>
            <a:normAutofit/>
          </a:bodyPr>
          <a:lstStyle/>
          <a:p>
            <a:pPr eaLnBrk="1" hangingPunct="1">
              <a:defRPr/>
            </a:pPr>
            <a:r>
              <a:rPr lang="en-US" altLang="en-US" sz="5000" dirty="0">
                <a:solidFill>
                  <a:schemeClr val="accent3">
                    <a:lumMod val="75000"/>
                  </a:schemeClr>
                </a:solidFill>
                <a:effectLst>
                  <a:outerShdw blurRad="50800" dist="38100" dir="2700000" algn="tl" rotWithShape="0">
                    <a:prstClr val="black">
                      <a:alpha val="40000"/>
                    </a:prstClr>
                  </a:outerShdw>
                </a:effectLst>
              </a:rPr>
              <a:t>The A.A. Program of Action</a:t>
            </a:r>
          </a:p>
        </p:txBody>
      </p:sp>
      <p:pic>
        <p:nvPicPr>
          <p:cNvPr id="22532"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46600" y="3403600"/>
            <a:ext cx="38100" cy="3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46600" y="3403600"/>
            <a:ext cx="38100" cy="3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3" descr="CPC 12 Steps Illustrate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67488" y="1562100"/>
            <a:ext cx="2449512" cy="494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22" name="Rectangle 10"/>
          <p:cNvSpPr>
            <a:spLocks noGrp="1" noChangeArrowheads="1"/>
          </p:cNvSpPr>
          <p:nvPr>
            <p:ph idx="1"/>
          </p:nvPr>
        </p:nvSpPr>
        <p:spPr>
          <a:xfrm>
            <a:off x="538163" y="1909763"/>
            <a:ext cx="6235700" cy="3952875"/>
          </a:xfrm>
        </p:spPr>
        <p:txBody>
          <a:bodyPr wrap="square" numCol="1" anchor="t" anchorCtr="0" compatLnSpc="1">
            <a:prstTxWarp prst="textNoShape">
              <a:avLst/>
            </a:prstTxWarp>
            <a:normAutofit/>
          </a:bodyPr>
          <a:lstStyle/>
          <a:p>
            <a:pPr eaLnBrk="1" hangingPunct="1">
              <a:buFont typeface="Wingdings" panose="05000000000000000000" pitchFamily="2" charset="2"/>
              <a:buChar char=""/>
              <a:defRPr/>
            </a:pPr>
            <a:r>
              <a:rPr lang="en-US" altLang="en-US" sz="2800" dirty="0">
                <a:solidFill>
                  <a:srgbClr val="0A68AD"/>
                </a:solidFill>
                <a:effectLst>
                  <a:outerShdw blurRad="38100" dist="38100" dir="2700000" algn="tl">
                    <a:srgbClr val="C0C0C0"/>
                  </a:outerShdw>
                </a:effectLst>
                <a:latin typeface="Goudy Old Style Small Caps &amp; Ol" charset="0"/>
              </a:rPr>
              <a:t>A way to stop drinking and stay stopped</a:t>
            </a:r>
          </a:p>
          <a:p>
            <a:pPr eaLnBrk="1" hangingPunct="1">
              <a:buFont typeface="Wingdings" panose="05000000000000000000" pitchFamily="2" charset="2"/>
              <a:buChar char=""/>
              <a:defRPr/>
            </a:pPr>
            <a:r>
              <a:rPr lang="en-US" altLang="en-US" sz="2800" dirty="0">
                <a:solidFill>
                  <a:srgbClr val="0A68AD"/>
                </a:solidFill>
                <a:effectLst>
                  <a:outerShdw blurRad="38100" dist="38100" dir="2700000" algn="tl">
                    <a:srgbClr val="C0C0C0"/>
                  </a:outerShdw>
                </a:effectLst>
                <a:latin typeface="Goudy Old Style Small Caps &amp; Ol" charset="0"/>
              </a:rPr>
              <a:t>A.A.’</a:t>
            </a:r>
            <a:r>
              <a:rPr lang="en-US" altLang="ja-JP" sz="2800" dirty="0">
                <a:solidFill>
                  <a:srgbClr val="0A68AD"/>
                </a:solidFill>
                <a:effectLst>
                  <a:outerShdw blurRad="38100" dist="38100" dir="2700000" algn="tl">
                    <a:srgbClr val="C0C0C0"/>
                  </a:outerShdw>
                </a:effectLst>
                <a:latin typeface="Goudy Old Style Small Caps &amp; Ol" charset="0"/>
              </a:rPr>
              <a:t>s suggested Twelve Steps </a:t>
            </a:r>
            <a:br>
              <a:rPr lang="en-US" altLang="ja-JP" sz="2800" dirty="0">
                <a:solidFill>
                  <a:srgbClr val="0A68AD"/>
                </a:solidFill>
                <a:effectLst>
                  <a:outerShdw blurRad="38100" dist="38100" dir="2700000" algn="tl">
                    <a:srgbClr val="C0C0C0"/>
                  </a:outerShdw>
                </a:effectLst>
                <a:latin typeface="Goudy Old Style Small Caps &amp; Ol" charset="0"/>
              </a:rPr>
            </a:br>
            <a:r>
              <a:rPr lang="en-US" altLang="ja-JP" sz="2800" dirty="0">
                <a:solidFill>
                  <a:srgbClr val="0A68AD"/>
                </a:solidFill>
                <a:effectLst>
                  <a:outerShdw blurRad="38100" dist="38100" dir="2700000" algn="tl">
                    <a:srgbClr val="C0C0C0"/>
                  </a:outerShdw>
                </a:effectLst>
                <a:latin typeface="Goudy Old Style Small Caps &amp; Ol" charset="0"/>
              </a:rPr>
              <a:t>are the program of recovery</a:t>
            </a:r>
          </a:p>
          <a:p>
            <a:pPr eaLnBrk="1" hangingPunct="1">
              <a:buFont typeface="Wingdings" panose="05000000000000000000" pitchFamily="2" charset="2"/>
              <a:buChar char=""/>
              <a:defRPr/>
            </a:pPr>
            <a:r>
              <a:rPr lang="en-US" altLang="en-US" sz="2800" dirty="0">
                <a:solidFill>
                  <a:srgbClr val="0A68AD"/>
                </a:solidFill>
                <a:effectLst>
                  <a:outerShdw blurRad="38100" dist="38100" dir="2700000" algn="tl">
                    <a:srgbClr val="C0C0C0"/>
                  </a:outerShdw>
                </a:effectLst>
                <a:latin typeface="Goudy Old Style Small Caps &amp; Ol" charset="0"/>
              </a:rPr>
              <a:t>The Steps are based on the experience of early A.A. members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AA PathsBOOK.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flipH="1">
            <a:off x="-111125" y="3114675"/>
            <a:ext cx="9590088" cy="3871913"/>
          </a:xfrm>
          <a:prstGeom prst="rect">
            <a:avLst/>
          </a:prstGeom>
          <a:noFill/>
          <a:ln>
            <a:noFill/>
          </a:ln>
          <a:extLst>
            <a:ext uri="{909E8E84-426E-40dd-AFC4-6F175D3DCCD1}">
              <a14:hiddenFill xmlns="" xmlns:a14="http://schemas.microsoft.com/office/drawing/2010/main">
                <a:solidFill>
                  <a:srgbClr val="FFFFFF">
                    <a:alpha val="7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6" name="AutoShape 2"/>
          <p:cNvSpPr>
            <a:spLocks noGrp="1" noChangeArrowheads="1"/>
          </p:cNvSpPr>
          <p:nvPr>
            <p:ph type="title"/>
          </p:nvPr>
        </p:nvSpPr>
        <p:spPr>
          <a:xfrm>
            <a:off x="0" y="107950"/>
            <a:ext cx="9144000" cy="1654175"/>
          </a:xfrm>
        </p:spPr>
        <p:txBody>
          <a:bodyPr wrap="square" numCol="1" anchorCtr="0" compatLnSpc="1">
            <a:prstTxWarp prst="textNoShape">
              <a:avLst/>
            </a:prstTxWarp>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A.A.’</a:t>
            </a:r>
            <a:r>
              <a:rPr lang="en-US" altLang="ja-JP" dirty="0">
                <a:solidFill>
                  <a:srgbClr val="0A68AD"/>
                </a:solidFill>
                <a:effectLst>
                  <a:outerShdw blurRad="50800" dist="38100" dir="2700000" algn="tl" rotWithShape="0">
                    <a:prstClr val="black">
                      <a:alpha val="40000"/>
                    </a:prstClr>
                  </a:outerShdw>
                </a:effectLst>
              </a:rPr>
              <a:t>s Spirit of Service	</a:t>
            </a:r>
            <a:endParaRPr lang="en-US" altLang="en-US" dirty="0">
              <a:solidFill>
                <a:srgbClr val="0A68AD"/>
              </a:solidFill>
              <a:effectLst>
                <a:outerShdw blurRad="50800" dist="38100" dir="2700000" algn="tl" rotWithShape="0">
                  <a:prstClr val="black">
                    <a:alpha val="40000"/>
                  </a:prstClr>
                </a:outerShdw>
              </a:effectLst>
            </a:endParaRPr>
          </a:p>
        </p:txBody>
      </p:sp>
      <p:grpSp>
        <p:nvGrpSpPr>
          <p:cNvPr id="24581" name="Group 1"/>
          <p:cNvGrpSpPr>
            <a:grpSpLocks/>
          </p:cNvGrpSpPr>
          <p:nvPr/>
        </p:nvGrpSpPr>
        <p:grpSpPr bwMode="auto">
          <a:xfrm>
            <a:off x="3330575" y="2673350"/>
            <a:ext cx="4648200" cy="954088"/>
            <a:chOff x="3341923" y="2101674"/>
            <a:chExt cx="4648200" cy="954087"/>
          </a:xfrm>
        </p:grpSpPr>
        <p:sp>
          <p:nvSpPr>
            <p:cNvPr id="24582" name="TextBox 3"/>
            <p:cNvSpPr txBox="1">
              <a:spLocks noChangeArrowheads="1"/>
            </p:cNvSpPr>
            <p:nvPr/>
          </p:nvSpPr>
          <p:spPr bwMode="auto">
            <a:xfrm>
              <a:off x="3341923" y="2235024"/>
              <a:ext cx="4648200" cy="820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2000"/>
                </a:spcBef>
                <a:buBlip>
                  <a:blip r:embed="rId4"/>
                </a:buBlip>
                <a:defRPr sz="2400" b="1">
                  <a:solidFill>
                    <a:schemeClr val="tx1"/>
                  </a:solidFill>
                  <a:latin typeface="Franklin Gothic Medium" panose="020B0603020102020204" pitchFamily="34" charset="0"/>
                  <a:ea typeface="MS PGothic" panose="020B0600070205080204" pitchFamily="34" charset="-128"/>
                </a:defRPr>
              </a:lvl1pPr>
              <a:lvl2pPr marL="742950" indent="-285750">
                <a:spcBef>
                  <a:spcPts val="600"/>
                </a:spcBef>
                <a:buBlip>
                  <a:blip r:embed="rId4"/>
                </a:buBlip>
                <a:defRPr sz="2200" b="1">
                  <a:solidFill>
                    <a:schemeClr val="tx1"/>
                  </a:solidFill>
                  <a:latin typeface="Franklin Gothic Medium" panose="020B0603020102020204" pitchFamily="34" charset="0"/>
                  <a:ea typeface="MS PGothic" panose="020B0600070205080204" pitchFamily="34" charset="-128"/>
                </a:defRPr>
              </a:lvl2pPr>
              <a:lvl3pPr marL="1143000" indent="-228600">
                <a:spcBef>
                  <a:spcPts val="600"/>
                </a:spcBef>
                <a:buBlip>
                  <a:blip r:embed="rId4"/>
                </a:buBlip>
                <a:defRPr sz="2000" b="1">
                  <a:solidFill>
                    <a:schemeClr val="tx1"/>
                  </a:solidFill>
                  <a:latin typeface="Franklin Gothic Medium" panose="020B0603020102020204" pitchFamily="34" charset="0"/>
                  <a:ea typeface="MS PGothic" panose="020B0600070205080204" pitchFamily="34" charset="-128"/>
                </a:defRPr>
              </a:lvl3pPr>
              <a:lvl4pPr marL="16002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4pPr>
              <a:lvl5pPr marL="2057400" indent="-228600">
                <a:spcBef>
                  <a:spcPts val="600"/>
                </a:spcBef>
                <a:buBlip>
                  <a:blip r:embed="rId4"/>
                </a:buBlip>
                <a:defRPr b="1">
                  <a:solidFill>
                    <a:schemeClr val="tx1"/>
                  </a:solidFill>
                  <a:latin typeface="Franklin Gothic Medium" panose="020B0603020102020204" pitchFamily="34" charset="0"/>
                  <a:ea typeface="MS PGothic" panose="020B0600070205080204" pitchFamily="34" charset="-128"/>
                </a:defRPr>
              </a:lvl5pPr>
              <a:lvl6pPr marL="25146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6pPr>
              <a:lvl7pPr marL="29718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7pPr>
              <a:lvl8pPr marL="34290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8pPr>
              <a:lvl9pPr marL="3886200" indent="-228600" eaLnBrk="0" fontAlgn="base" hangingPunct="0">
                <a:spcBef>
                  <a:spcPts val="600"/>
                </a:spcBef>
                <a:spcAft>
                  <a:spcPct val="0"/>
                </a:spcAft>
                <a:buBlip>
                  <a:blip r:embed="rId4"/>
                </a:buBlip>
                <a:defRPr b="1">
                  <a:solidFill>
                    <a:schemeClr val="tx1"/>
                  </a:solidFill>
                  <a:latin typeface="Franklin Gothic Medium" panose="020B0603020102020204" pitchFamily="34" charset="0"/>
                  <a:ea typeface="MS PGothic" panose="020B0600070205080204" pitchFamily="34" charset="-128"/>
                </a:defRPr>
              </a:lvl9pPr>
            </a:lstStyle>
            <a:p>
              <a:pPr algn="just">
                <a:lnSpc>
                  <a:spcPct val="120000"/>
                </a:lnSpc>
                <a:spcBef>
                  <a:spcPct val="0"/>
                </a:spcBef>
                <a:buFontTx/>
                <a:buNone/>
              </a:pPr>
              <a:r>
                <a:rPr lang="en-US" altLang="en-US" sz="2000" b="0" dirty="0">
                  <a:latin typeface="Arial" panose="020B0604020202020204" pitchFamily="34" charset="0"/>
                </a:rPr>
                <a:t>          </a:t>
              </a:r>
              <a:r>
                <a:rPr lang="en-US" altLang="en-US" sz="2000" b="0" dirty="0">
                  <a:solidFill>
                    <a:schemeClr val="accent3">
                      <a:lumMod val="75000"/>
                    </a:schemeClr>
                  </a:solidFill>
                  <a:latin typeface="+mn-lt"/>
                </a:rPr>
                <a:t>members help other alcoholics in</a:t>
              </a:r>
              <a:br>
                <a:rPr lang="en-US" altLang="en-US" sz="2000" b="0" dirty="0">
                  <a:solidFill>
                    <a:schemeClr val="accent3">
                      <a:lumMod val="75000"/>
                    </a:schemeClr>
                  </a:solidFill>
                  <a:latin typeface="+mn-lt"/>
                </a:rPr>
              </a:br>
              <a:r>
                <a:rPr lang="en-US" altLang="en-US" sz="2000" b="0" dirty="0">
                  <a:solidFill>
                    <a:schemeClr val="accent3">
                      <a:lumMod val="75000"/>
                    </a:schemeClr>
                  </a:solidFill>
                  <a:latin typeface="+mn-lt"/>
                </a:rPr>
                <a:t>order to help themselves. </a:t>
              </a:r>
            </a:p>
          </p:txBody>
        </p:sp>
        <p:pic>
          <p:nvPicPr>
            <p:cNvPr id="8" name="Picture 7"/>
            <p:cNvPicPr>
              <a:picLocks noChangeAspect="1"/>
            </p:cNvPicPr>
            <p:nvPr/>
          </p:nvPicPr>
          <p:blipFill>
            <a:blip r:embed="rId5" cstate="email">
              <a:duotone>
                <a:prstClr val="black"/>
                <a:srgbClr val="1340FF">
                  <a:tint val="45000"/>
                  <a:satMod val="400000"/>
                </a:srgbClr>
              </a:duotone>
              <a:extLst>
                <a:ext uri="{28A0092B-C50C-407E-A947-70E740481C1C}">
                  <a14:useLocalDpi xmlns:a14="http://schemas.microsoft.com/office/drawing/2010/main"/>
                </a:ext>
              </a:extLst>
            </a:blip>
            <a:stretch>
              <a:fillRect/>
            </a:stretch>
          </p:blipFill>
          <p:spPr bwMode="auto">
            <a:xfrm>
              <a:off x="3418123" y="2101674"/>
              <a:ext cx="762000" cy="507937"/>
            </a:xfrm>
            <a:prstGeom prst="rect">
              <a:avLst/>
            </a:prstGeom>
          </p:spPr>
        </p:pic>
      </p:grpSp>
      <p:pic>
        <p:nvPicPr>
          <p:cNvPr id="2" name="Picture 1" descr="en_bigbook.png">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6416" y="1858389"/>
            <a:ext cx="2692810" cy="44651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AA PathsBOOK.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4163" y="2957513"/>
            <a:ext cx="9732963" cy="4073525"/>
          </a:xfrm>
          <a:prstGeom prst="rect">
            <a:avLst/>
          </a:prstGeom>
          <a:noFill/>
          <a:ln>
            <a:noFill/>
          </a:ln>
          <a:extLst>
            <a:ext uri="{909E8E84-426E-40dd-AFC4-6F175D3DCCD1}">
              <a14:hiddenFill xmlns="" xmlns:a14="http://schemas.microsoft.com/office/drawing/2010/main">
                <a:solidFill>
                  <a:srgbClr val="FFFFFF">
                    <a:alpha val="7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522" name="AutoShape 2"/>
          <p:cNvSpPr>
            <a:spLocks noGrp="1" noChangeArrowheads="1"/>
          </p:cNvSpPr>
          <p:nvPr>
            <p:ph type="title"/>
          </p:nvPr>
        </p:nvSpPr>
        <p:spPr/>
        <p:txBody>
          <a:bodyPr wrap="square" numCol="1" anchorCtr="0" compatLnSpc="1">
            <a:prstTxWarp prst="textNoShape">
              <a:avLst/>
            </a:prstTxWarp>
            <a:normAutofit/>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A.A.’</a:t>
            </a:r>
            <a:r>
              <a:rPr lang="en-US" altLang="ja-JP" dirty="0">
                <a:solidFill>
                  <a:srgbClr val="0A68AD"/>
                </a:solidFill>
                <a:effectLst>
                  <a:outerShdw blurRad="50800" dist="38100" dir="2700000" algn="tl" rotWithShape="0">
                    <a:prstClr val="black">
                      <a:alpha val="40000"/>
                    </a:prstClr>
                  </a:outerShdw>
                </a:effectLst>
              </a:rPr>
              <a:t>s Twelve Traditions</a:t>
            </a:r>
            <a:endParaRPr lang="en-US" altLang="en-US" dirty="0">
              <a:solidFill>
                <a:srgbClr val="0A68AD"/>
              </a:solidFill>
              <a:effectLst>
                <a:outerShdw blurRad="50800" dist="38100" dir="2700000" algn="tl" rotWithShape="0">
                  <a:prstClr val="black">
                    <a:alpha val="40000"/>
                  </a:prstClr>
                </a:outerShdw>
              </a:effectLst>
            </a:endParaRPr>
          </a:p>
        </p:txBody>
      </p:sp>
      <p:grpSp>
        <p:nvGrpSpPr>
          <p:cNvPr id="28676" name="Group 4"/>
          <p:cNvGrpSpPr>
            <a:grpSpLocks/>
          </p:cNvGrpSpPr>
          <p:nvPr/>
        </p:nvGrpSpPr>
        <p:grpSpPr bwMode="auto">
          <a:xfrm>
            <a:off x="1257300" y="2273300"/>
            <a:ext cx="4648200" cy="2058988"/>
            <a:chOff x="1357910" y="2408703"/>
            <a:chExt cx="4648200" cy="2061122"/>
          </a:xfrm>
        </p:grpSpPr>
        <p:sp>
          <p:nvSpPr>
            <p:cNvPr id="2" name="TextBox 3"/>
            <p:cNvSpPr txBox="1">
              <a:spLocks noChangeArrowheads="1"/>
            </p:cNvSpPr>
            <p:nvPr/>
          </p:nvSpPr>
          <p:spPr bwMode="auto">
            <a:xfrm>
              <a:off x="1357910" y="2540603"/>
              <a:ext cx="4648200" cy="1929222"/>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lnSpc>
                  <a:spcPct val="120000"/>
                </a:lnSpc>
                <a:defRPr/>
              </a:pPr>
              <a:r>
                <a:rPr lang="en-US" sz="2000" dirty="0"/>
                <a:t>        </a:t>
              </a:r>
              <a:r>
                <a:rPr lang="en-US" sz="2000" dirty="0">
                  <a:solidFill>
                    <a:srgbClr val="0A68AD"/>
                  </a:solidFill>
                  <a:latin typeface="+mn-lt"/>
                </a:rPr>
                <a:t>is a fellowship of men and women who share their experience, strength and hope with each other that they may solve their common problem and help others to recover from alcoholism.</a:t>
              </a:r>
            </a:p>
          </p:txBody>
        </p:sp>
        <p:pic>
          <p:nvPicPr>
            <p:cNvPr id="11" name="Picture 10"/>
            <p:cNvPicPr>
              <a:picLocks noChangeAspect="1"/>
            </p:cNvPicPr>
            <p:nvPr/>
          </p:nvPicPr>
          <p:blipFill>
            <a:blip r:embed="rId4" cstate="email">
              <a:duotone>
                <a:prstClr val="black"/>
                <a:srgbClr val="1340FF">
                  <a:tint val="45000"/>
                  <a:satMod val="400000"/>
                </a:srgbClr>
              </a:duotone>
              <a:extLst>
                <a:ext uri="{28A0092B-C50C-407E-A947-70E740481C1C}">
                  <a14:useLocalDpi xmlns:a14="http://schemas.microsoft.com/office/drawing/2010/main"/>
                </a:ext>
              </a:extLst>
            </a:blip>
            <a:stretch>
              <a:fillRect/>
            </a:stretch>
          </p:blipFill>
          <p:spPr bwMode="auto">
            <a:xfrm>
              <a:off x="1357910" y="2408703"/>
              <a:ext cx="762000" cy="507710"/>
            </a:xfrm>
            <a:prstGeom prst="rect">
              <a:avLst/>
            </a:prstGeom>
          </p:spPr>
        </p:pic>
      </p:grpSp>
      <p:pic>
        <p:nvPicPr>
          <p:cNvPr id="3" name="Picture 2" descr="en_twelveandtwelv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6143" y="1446529"/>
            <a:ext cx="2982179" cy="49280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wrap="square" numCol="1" anchorCtr="0" compatLnSpc="1">
            <a:prstTxWarp prst="textNoShape">
              <a:avLst/>
            </a:prstTxWarp>
            <a:normAutofit/>
          </a:bodyPr>
          <a:lstStyle/>
          <a:p>
            <a:pPr eaLnBrk="1" hangingPunct="1">
              <a:defRPr/>
            </a:pPr>
            <a:r>
              <a:rPr lang="en-US" altLang="en-US" dirty="0">
                <a:solidFill>
                  <a:srgbClr val="0A68AD"/>
                </a:solidFill>
                <a:effectLst>
                  <a:outerShdw blurRad="50800" dist="38100" dir="2700000" algn="tl" rotWithShape="0">
                    <a:prstClr val="black">
                      <a:alpha val="40000"/>
                    </a:prstClr>
                  </a:outerShdw>
                </a:effectLst>
              </a:rPr>
              <a:t>A.A. Unity</a:t>
            </a:r>
          </a:p>
        </p:txBody>
      </p:sp>
      <p:sp>
        <p:nvSpPr>
          <p:cNvPr id="26627" name="Rectangle 7"/>
          <p:cNvSpPr>
            <a:spLocks noGrp="1" noChangeArrowheads="1"/>
          </p:cNvSpPr>
          <p:nvPr>
            <p:ph idx="1"/>
          </p:nvPr>
        </p:nvSpPr>
        <p:spPr bwMode="auto">
          <a:xfrm>
            <a:off x="749300" y="1843793"/>
            <a:ext cx="7581900" cy="1241425"/>
          </a:xfrm>
        </p:spPr>
        <p:txBody>
          <a:bodyPr wrap="square" numCol="1" anchor="t" anchorCtr="0" compatLnSpc="1">
            <a:prstTxWarp prst="textNoShape">
              <a:avLst/>
            </a:prstTxWarp>
            <a:noAutofit/>
          </a:bodyPr>
          <a:lstStyle/>
          <a:p>
            <a:pPr marL="0" indent="0" algn="ctr" eaLnBrk="1" hangingPunct="1">
              <a:buFontTx/>
              <a:buNone/>
              <a:defRPr/>
            </a:pPr>
            <a:r>
              <a:rPr lang="en-US" altLang="en-US" sz="3200" dirty="0">
                <a:solidFill>
                  <a:schemeClr val="accent3">
                    <a:lumMod val="75000"/>
                  </a:schemeClr>
                </a:solidFill>
                <a:effectLst/>
              </a:rPr>
              <a:t>A.A.’</a:t>
            </a:r>
            <a:r>
              <a:rPr lang="en-US" altLang="ja-JP" sz="3200" dirty="0">
                <a:solidFill>
                  <a:schemeClr val="accent3">
                    <a:lumMod val="75000"/>
                  </a:schemeClr>
                </a:solidFill>
                <a:effectLst/>
              </a:rPr>
              <a:t>s Twelve Traditions ensure unity and act as a guide for members, groups, and the Fellowship as a whole.</a:t>
            </a:r>
            <a:endParaRPr lang="en-US" altLang="en-US" sz="3200" dirty="0">
              <a:solidFill>
                <a:schemeClr val="accent3">
                  <a:lumMod val="75000"/>
                </a:schemeClr>
              </a:solidFill>
              <a:effectLst/>
            </a:endParaRPr>
          </a:p>
        </p:txBody>
      </p:sp>
      <p:pic>
        <p:nvPicPr>
          <p:cNvPr id="26628" name="Picture 1" descr="P-43_TraditionsIllustrated 2.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358759">
            <a:off x="-2927350" y="3633788"/>
            <a:ext cx="12079288" cy="701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2" name="AutoShape 8"/>
          <p:cNvSpPr>
            <a:spLocks noGrp="1" noChangeArrowheads="1"/>
          </p:cNvSpPr>
          <p:nvPr>
            <p:ph type="title"/>
          </p:nvPr>
        </p:nvSpPr>
        <p:spPr>
          <a:xfrm>
            <a:off x="766763" y="377825"/>
            <a:ext cx="7542212" cy="936625"/>
          </a:xfrm>
        </p:spPr>
        <p:txBody>
          <a:bodyPr wrap="square" numCol="1" compatLnSpc="1">
            <a:prstTxWarp prst="textNoShape">
              <a:avLst/>
            </a:prstTxWarp>
          </a:bodyPr>
          <a:lstStyle/>
          <a:p>
            <a:pPr>
              <a:defRPr/>
            </a:pPr>
            <a:r>
              <a:rPr lang="en-US" altLang="en-US" sz="5600" dirty="0">
                <a:solidFill>
                  <a:srgbClr val="0A68AD"/>
                </a:solidFill>
                <a:effectLst>
                  <a:outerShdw blurRad="38100" dist="38100" dir="2700000" algn="tl">
                    <a:srgbClr val="C0C0C0"/>
                  </a:outerShdw>
                </a:effectLst>
                <a:ea typeface="MS PGothic" panose="020B0600070205080204" pitchFamily="34" charset="-128"/>
              </a:rPr>
              <a:t>What Does A.A. Do?         </a:t>
            </a:r>
          </a:p>
        </p:txBody>
      </p:sp>
      <p:sp>
        <p:nvSpPr>
          <p:cNvPr id="113673" name="Rectangle 9"/>
          <p:cNvSpPr>
            <a:spLocks noGrp="1" noChangeArrowheads="1"/>
          </p:cNvSpPr>
          <p:nvPr>
            <p:ph type="body" idx="1"/>
          </p:nvPr>
        </p:nvSpPr>
        <p:spPr>
          <a:xfrm>
            <a:off x="895408" y="2297287"/>
            <a:ext cx="7919334" cy="2649538"/>
          </a:xfrm>
        </p:spPr>
        <p:txBody>
          <a:bodyPr>
            <a:noAutofit/>
          </a:bodyPr>
          <a:lstStyle/>
          <a:p>
            <a:pPr marL="342900" indent="-342900" algn="l" fontAlgn="auto">
              <a:lnSpc>
                <a:spcPct val="130000"/>
              </a:lnSpc>
              <a:spcAft>
                <a:spcPts val="0"/>
              </a:spcAft>
              <a:buFont typeface="Wingdings" charset="2"/>
              <a:buChar char=""/>
              <a:defRPr/>
            </a:pPr>
            <a:r>
              <a:rPr lang="en-US" sz="2800" dirty="0">
                <a:solidFill>
                  <a:srgbClr val="0A68AD"/>
                </a:solidFill>
                <a:effectLst/>
              </a:rPr>
              <a:t> A.A. offers a Twelve Step program of recovery  </a:t>
            </a:r>
          </a:p>
          <a:p>
            <a:pPr marL="342900" indent="-342900" algn="just" fontAlgn="auto">
              <a:lnSpc>
                <a:spcPct val="130000"/>
              </a:lnSpc>
              <a:spcAft>
                <a:spcPts val="0"/>
              </a:spcAft>
              <a:buFont typeface="Wingdings" charset="2"/>
              <a:buChar char=""/>
              <a:defRPr/>
            </a:pPr>
            <a:r>
              <a:rPr lang="en-US" sz="2800" dirty="0">
                <a:solidFill>
                  <a:srgbClr val="0A68AD"/>
                </a:solidFill>
                <a:effectLst/>
              </a:rPr>
              <a:t> Groups put on A.A. meetings </a:t>
            </a:r>
          </a:p>
          <a:p>
            <a:pPr marL="342900" indent="-342900" algn="just" fontAlgn="auto">
              <a:lnSpc>
                <a:spcPct val="130000"/>
              </a:lnSpc>
              <a:spcAft>
                <a:spcPts val="0"/>
              </a:spcAft>
              <a:buFont typeface="Wingdings" charset="2"/>
              <a:buChar char=""/>
              <a:defRPr/>
            </a:pPr>
            <a:r>
              <a:rPr lang="en-US" sz="2800" dirty="0">
                <a:solidFill>
                  <a:srgbClr val="0A68AD"/>
                </a:solidFill>
                <a:effectLst/>
              </a:rPr>
              <a:t> A.A. members share their experience</a:t>
            </a:r>
          </a:p>
          <a:p>
            <a:pPr marL="342900" indent="-342900" algn="l" fontAlgn="auto">
              <a:lnSpc>
                <a:spcPct val="130000"/>
              </a:lnSpc>
              <a:spcAft>
                <a:spcPts val="0"/>
              </a:spcAft>
              <a:buFont typeface="Wingdings" charset="2"/>
              <a:buChar char=""/>
              <a:defRPr/>
            </a:pPr>
            <a:r>
              <a:rPr lang="en-US" sz="2800" dirty="0">
                <a:solidFill>
                  <a:srgbClr val="0A68AD"/>
                </a:solidFill>
                <a:effectLst/>
              </a:rPr>
              <a:t> Local committees carry the A.A. message</a:t>
            </a:r>
          </a:p>
          <a:p>
            <a:pPr fontAlgn="auto">
              <a:spcAft>
                <a:spcPts val="0"/>
              </a:spcAft>
              <a:defRPr/>
            </a:pPr>
            <a:endParaRPr lang="en-US" sz="2800" dirty="0">
              <a:solidFill>
                <a:srgbClr val="0A68AD"/>
              </a:solidFill>
              <a:latin typeface="Arial Rounded MT Bold" charset="0"/>
            </a:endParaRPr>
          </a:p>
          <a:p>
            <a:pPr fontAlgn="auto">
              <a:spcAft>
                <a:spcPts val="0"/>
              </a:spcAft>
              <a:buClr>
                <a:schemeClr val="bg1">
                  <a:lumMod val="50000"/>
                </a:schemeClr>
              </a:buClr>
              <a:defRPr/>
            </a:pP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12898</TotalTime>
  <Words>2494</Words>
  <Application>Microsoft Office PowerPoint</Application>
  <PresentationFormat>On-screen Show (4:3)</PresentationFormat>
  <Paragraphs>194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ＭＳ Ｐゴシック</vt:lpstr>
      <vt:lpstr>Arial</vt:lpstr>
      <vt:lpstr>Arial Rounded MT Bold</vt:lpstr>
      <vt:lpstr>Franklin Gothic Medium</vt:lpstr>
      <vt:lpstr>Goudy Old Style Small Caps &amp; Ol</vt:lpstr>
      <vt:lpstr>Helvetica</vt:lpstr>
      <vt:lpstr>Wingdings</vt:lpstr>
      <vt:lpstr>Orbit</vt:lpstr>
      <vt:lpstr>ALCOHOLICS  ANONYMOUS</vt:lpstr>
      <vt:lpstr>Alcoholics Anonymous in U.S. and Canada</vt:lpstr>
      <vt:lpstr>A.A. in Your Community</vt:lpstr>
      <vt:lpstr>Some Facts About A.A. </vt:lpstr>
      <vt:lpstr>The A.A. Program of Action</vt:lpstr>
      <vt:lpstr>A.A.’s Spirit of Service </vt:lpstr>
      <vt:lpstr>A.A.’s Twelve Traditions</vt:lpstr>
      <vt:lpstr>A.A. Unity</vt:lpstr>
      <vt:lpstr>What Does A.A. Do?         </vt:lpstr>
      <vt:lpstr>What Does A.A. Not Do? </vt:lpstr>
      <vt:lpstr>Singleness of Purpose</vt:lpstr>
      <vt:lpstr>Proof of Attendance  at A.A. Meetings </vt:lpstr>
      <vt:lpstr>A.A. and Professionals</vt:lpstr>
      <vt:lpstr>Information for Professionals</vt:lpstr>
      <vt:lpstr>PowerPoint Presentation</vt:lpstr>
      <vt:lpstr>How Can You Cooperate with A.A. to Help your Patients/Clients?      </vt:lpstr>
    </vt:vector>
  </TitlesOfParts>
  <Company>MSC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Alcoholics Anonymous</dc:title>
  <dc:creator>GriffinD</dc:creator>
  <cp:lastModifiedBy>Lawrence Medina</cp:lastModifiedBy>
  <cp:revision>624</cp:revision>
  <cp:lastPrinted>2021-07-25T17:34:20Z</cp:lastPrinted>
  <dcterms:created xsi:type="dcterms:W3CDTF">2004-05-07T14:32:18Z</dcterms:created>
  <dcterms:modified xsi:type="dcterms:W3CDTF">2021-07-25T17:36:11Z</dcterms:modified>
</cp:coreProperties>
</file>